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87" r:id="rId2"/>
    <p:sldId id="286" r:id="rId3"/>
    <p:sldId id="276" r:id="rId4"/>
    <p:sldId id="293" r:id="rId5"/>
    <p:sldId id="258" r:id="rId6"/>
    <p:sldId id="259" r:id="rId7"/>
    <p:sldId id="278" r:id="rId8"/>
    <p:sldId id="277" r:id="rId9"/>
    <p:sldId id="279" r:id="rId10"/>
    <p:sldId id="280" r:id="rId11"/>
    <p:sldId id="282" r:id="rId12"/>
    <p:sldId id="283" r:id="rId13"/>
    <p:sldId id="284" r:id="rId14"/>
    <p:sldId id="263" r:id="rId15"/>
    <p:sldId id="261" r:id="rId16"/>
    <p:sldId id="292" r:id="rId17"/>
    <p:sldId id="294" r:id="rId18"/>
    <p:sldId id="295" r:id="rId19"/>
    <p:sldId id="281" r:id="rId20"/>
    <p:sldId id="296" r:id="rId21"/>
    <p:sldId id="288" r:id="rId22"/>
    <p:sldId id="289" r:id="rId23"/>
    <p:sldId id="264" r:id="rId24"/>
    <p:sldId id="285" r:id="rId25"/>
    <p:sldId id="266" r:id="rId26"/>
    <p:sldId id="267" r:id="rId27"/>
    <p:sldId id="269" r:id="rId28"/>
    <p:sldId id="270" r:id="rId29"/>
    <p:sldId id="297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y%20data\Department\Projects\ELF-ILRI\Feast%20data%20template%201%2004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Feast%201.04-Exercise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Feast%201.04-Exercise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Feast%201.04-Exercise.xlsm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Feast%201.04-Exercise.xlsm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Feast%201.04-Exercise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Feast%201.04-Exercise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y%20data\Department\Projects\ELF-ILRI\Feast%20data%20template%201%2004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y%20data\Department\Projects\ELF-ILRI\Feast%20data%20template%201%2004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Feast%201.04-Exercise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Feast%201.04-Exercise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Feast%201.04-Exercise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Feast%201.04-Exercise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Feast%201.04-Exercise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pivotSource>
    <c:name>[Feast data template 1 04.xlsm]OutputGroup!PivotTable4</c:name>
    <c:fmtId val="3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OutputGroup!$D$25:$D$26</c:f>
              <c:strCache>
                <c:ptCount val="1"/>
                <c:pt idx="0">
                  <c:v>Total</c:v>
                </c:pt>
              </c:strCache>
            </c:strRef>
          </c:tx>
          <c:invertIfNegative val="0"/>
          <c:cat>
            <c:multiLvlStrRef>
              <c:f>OutputGroup!$B$27:$C$31</c:f>
              <c:multiLvlStrCache>
                <c:ptCount val="4"/>
                <c:lvl>
                  <c:pt idx="0">
                    <c:v>Landless</c:v>
                  </c:pt>
                  <c:pt idx="1">
                    <c:v>Small farmer</c:v>
                  </c:pt>
                  <c:pt idx="2">
                    <c:v>Medium farmer</c:v>
                  </c:pt>
                  <c:pt idx="3">
                    <c:v>Large farmer</c:v>
                  </c:pt>
                </c:lvl>
                <c:lvl>
                  <c:pt idx="0">
                    <c:v>0</c:v>
                  </c:pt>
                  <c:pt idx="1">
                    <c:v>up to 1</c:v>
                  </c:pt>
                  <c:pt idx="2">
                    <c:v>1 to 2</c:v>
                  </c:pt>
                  <c:pt idx="3">
                    <c:v>More than 2</c:v>
                  </c:pt>
                </c:lvl>
              </c:multiLvlStrCache>
            </c:multiLvlStrRef>
          </c:cat>
          <c:val>
            <c:numRef>
              <c:f>OutputGroup!$D$27:$D$31</c:f>
              <c:numCache>
                <c:formatCode>General</c:formatCode>
                <c:ptCount val="4"/>
                <c:pt idx="0">
                  <c:v>32</c:v>
                </c:pt>
                <c:pt idx="1">
                  <c:v>17</c:v>
                </c:pt>
                <c:pt idx="2">
                  <c:v>34</c:v>
                </c:pt>
                <c:pt idx="3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4378240"/>
        <c:axId val="40412288"/>
      </c:barChart>
      <c:catAx>
        <c:axId val="743782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en-GB" sz="1200" b="0"/>
                </a:pPr>
                <a:r>
                  <a:rPr lang="en-US" sz="1200" b="0"/>
                  <a:t>Range of land size in hectar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lang="en-GB"/>
            </a:pPr>
            <a:endParaRPr lang="en-US"/>
          </a:p>
        </c:txPr>
        <c:crossAx val="40412288"/>
        <c:crosses val="autoZero"/>
        <c:auto val="0"/>
        <c:lblAlgn val="ctr"/>
        <c:lblOffset val="100"/>
        <c:noMultiLvlLbl val="0"/>
      </c:catAx>
      <c:valAx>
        <c:axId val="4041228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 algn="ctr" rtl="0">
                  <a:defRPr lang="en-US"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rPr>
                  <a:t>% of households that fall into the category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lang="en-GB"/>
            </a:pPr>
            <a:endParaRPr lang="en-US"/>
          </a:p>
        </c:txPr>
        <c:crossAx val="74378240"/>
        <c:crosses val="autoZero"/>
        <c:crossBetween val="between"/>
      </c:valAx>
    </c:plotArea>
    <c:plotVisOnly val="1"/>
    <c:dispBlanksAs val="zero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[Feast 1.04-Exercise.xlsm]OutputDietary!PivotTable3</c:name>
    <c:fmtId val="4"/>
  </c:pivotSource>
  <c:chart>
    <c:autoTitleDeleted val="1"/>
    <c:pivotFmts>
      <c:pivotFmt>
        <c:idx val="0"/>
        <c:spPr>
          <a:scene3d>
            <a:camera prst="orthographicFront"/>
            <a:lightRig rig="balanced" dir="t">
              <a:rot lat="0" lon="0" rev="8700000"/>
            </a:lightRig>
          </a:scene3d>
          <a:sp3d>
            <a:bevelT w="190500" h="38100"/>
          </a:sp3d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 lang="en-GB"/>
              </a:pPr>
              <a:endParaRPr lang="en-US"/>
            </a:p>
          </c:txPr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spPr>
          <a:scene3d>
            <a:camera prst="orthographicFront"/>
            <a:lightRig rig="balanced" dir="t">
              <a:rot lat="0" lon="0" rev="8700000"/>
            </a:lightRig>
          </a:scene3d>
          <a:sp3d>
            <a:bevelT w="190500" h="38100"/>
          </a:sp3d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 lang="en-GB"/>
              </a:pPr>
              <a:endParaRPr lang="en-US"/>
            </a:p>
          </c:txPr>
          <c:showLegendKey val="0"/>
          <c:showVal val="0"/>
          <c:showCatName val="1"/>
          <c:showSerName val="0"/>
          <c:showPercent val="1"/>
          <c:showBubbleSize val="0"/>
        </c:dLbl>
      </c:pivotFmt>
    </c:pivotFmts>
    <c:plotArea>
      <c:layout>
        <c:manualLayout>
          <c:layoutTarget val="inner"/>
          <c:xMode val="edge"/>
          <c:yMode val="edge"/>
          <c:x val="0.22651122843054231"/>
          <c:y val="0.21590641687031201"/>
          <c:w val="0.60189745160575026"/>
          <c:h val="0.75583099526353892"/>
        </c:manualLayout>
      </c:layout>
      <c:pieChart>
        <c:varyColors val="1"/>
        <c:ser>
          <c:idx val="0"/>
          <c:order val="0"/>
          <c:tx>
            <c:strRef>
              <c:f>OutputDietary!$C$21:$C$22</c:f>
              <c:strCache>
                <c:ptCount val="1"/>
                <c:pt idx="0">
                  <c:v>DM content  of total diet</c:v>
                </c:pt>
              </c:strCache>
            </c:strRef>
          </c:tx>
          <c:spPr>
            <a:scene3d>
              <a:camera prst="orthographicFront"/>
              <a:lightRig rig="balanced" dir="t">
                <a:rot lat="0" lon="0" rev="8700000"/>
              </a:lightRig>
            </a:scene3d>
            <a:sp3d>
              <a:bevelT w="190500" h="38100"/>
            </a:sp3d>
          </c:spPr>
          <c:dLbls>
            <c:txPr>
              <a:bodyPr/>
              <a:lstStyle/>
              <a:p>
                <a:pPr>
                  <a:defRPr lang="en-GB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OutputDietary!$B$23:$B$28</c:f>
              <c:strCache>
                <c:ptCount val="5"/>
                <c:pt idx="0">
                  <c:v>Crop residues</c:v>
                </c:pt>
                <c:pt idx="1">
                  <c:v>Cultivated fodder</c:v>
                </c:pt>
                <c:pt idx="2">
                  <c:v>Grazing</c:v>
                </c:pt>
                <c:pt idx="3">
                  <c:v>Naturally occurring and collected</c:v>
                </c:pt>
                <c:pt idx="4">
                  <c:v>Purchased</c:v>
                </c:pt>
              </c:strCache>
            </c:strRef>
          </c:cat>
          <c:val>
            <c:numRef>
              <c:f>OutputDietary!$C$23:$C$28</c:f>
              <c:numCache>
                <c:formatCode>0.00%</c:formatCode>
                <c:ptCount val="5"/>
                <c:pt idx="0">
                  <c:v>0.25060347212467926</c:v>
                </c:pt>
                <c:pt idx="1">
                  <c:v>5.4531704857393136E-2</c:v>
                </c:pt>
                <c:pt idx="2">
                  <c:v>0.29999999999999993</c:v>
                </c:pt>
                <c:pt idx="3">
                  <c:v>0.29999999999999993</c:v>
                </c:pt>
                <c:pt idx="4">
                  <c:v>9.4864823017927619E-2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spPr>
    <a:solidFill>
      <a:schemeClr val="bg1">
        <a:lumMod val="85000"/>
      </a:schemeClr>
    </a:solidFill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4"/>
    </mc:Choice>
    <mc:Fallback>
      <c:style val="44"/>
    </mc:Fallback>
  </mc:AlternateContent>
  <c:pivotSource>
    <c:name>[Feast 1.04-Exercise.xlsm]OutputDietary!PivotTable4</c:name>
    <c:fmtId val="4"/>
  </c:pivotSource>
  <c:chart>
    <c:autoTitleDeleted val="1"/>
    <c:pivotFmts>
      <c:pivotFmt>
        <c:idx val="0"/>
        <c:marker>
          <c:symbol val="none"/>
        </c:marker>
        <c:dLbl>
          <c:idx val="0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1"/>
      </c:pivotFmt>
      <c:pivotFmt>
        <c:idx val="2"/>
      </c:pivotFmt>
      <c:pivotFmt>
        <c:idx val="3"/>
      </c:pivotFmt>
      <c:pivotFmt>
        <c:idx val="4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0"/>
          <c:showCatName val="1"/>
          <c:showSerName val="0"/>
          <c:showPercent val="1"/>
          <c:showBubbleSize val="0"/>
        </c:dLbl>
      </c:pivotFmt>
    </c:pivotFmts>
    <c:plotArea>
      <c:layout/>
      <c:pieChart>
        <c:varyColors val="1"/>
        <c:ser>
          <c:idx val="0"/>
          <c:order val="0"/>
          <c:tx>
            <c:strRef>
              <c:f>OutputDietary!$F$21:$F$22</c:f>
              <c:strCache>
                <c:ptCount val="1"/>
                <c:pt idx="0">
                  <c:v>ME content  of total diet</c:v>
                </c:pt>
              </c:strCache>
            </c:strRef>
          </c:tx>
          <c:dLbls>
            <c:txPr>
              <a:bodyPr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OutputDietary!$E$23:$E$28</c:f>
              <c:strCache>
                <c:ptCount val="5"/>
                <c:pt idx="0">
                  <c:v>Crop residues</c:v>
                </c:pt>
                <c:pt idx="1">
                  <c:v>Cultivated fodder</c:v>
                </c:pt>
                <c:pt idx="2">
                  <c:v>Grazing</c:v>
                </c:pt>
                <c:pt idx="3">
                  <c:v>Naturally occurring and collected</c:v>
                </c:pt>
                <c:pt idx="4">
                  <c:v>Purchased</c:v>
                </c:pt>
              </c:strCache>
            </c:strRef>
          </c:cat>
          <c:val>
            <c:numRef>
              <c:f>OutputDietary!$F$23:$F$28</c:f>
              <c:numCache>
                <c:formatCode>0.00%</c:formatCode>
                <c:ptCount val="5"/>
                <c:pt idx="0">
                  <c:v>0.1997033587591783</c:v>
                </c:pt>
                <c:pt idx="1">
                  <c:v>6.0285258491557359E-2</c:v>
                </c:pt>
                <c:pt idx="2">
                  <c:v>0.29557646570061274</c:v>
                </c:pt>
                <c:pt idx="3">
                  <c:v>0.32841829522290306</c:v>
                </c:pt>
                <c:pt idx="4">
                  <c:v>0.11601662182574851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spPr>
    <a:solidFill>
      <a:schemeClr val="bg1">
        <a:lumMod val="75000"/>
      </a:schemeClr>
    </a:solidFill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pivotSource>
    <c:name>[Feast 1.04-Exercise.xlsm]OutputFeedAvailablity!PivotTable1</c:name>
    <c:fmtId val="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</c:pivotFmt>
      <c:pivotFmt>
        <c:idx val="10"/>
      </c:pivotFmt>
      <c:pivotFmt>
        <c:idx val="11"/>
      </c:pivotFmt>
      <c:pivotFmt>
        <c:idx val="12"/>
      </c:pivotFmt>
      <c:pivotFmt>
        <c:idx val="13"/>
      </c:pivotFmt>
      <c:pivotFmt>
        <c:idx val="14"/>
      </c:pivotFmt>
      <c:pivotFmt>
        <c:idx val="15"/>
      </c:pivotFmt>
      <c:pivotFmt>
        <c:idx val="16"/>
      </c:pivotFmt>
      <c:pivotFmt>
        <c:idx val="17"/>
      </c:pivotFmt>
      <c:pivotFmt>
        <c:idx val="18"/>
      </c:pivotFmt>
      <c:pivotFmt>
        <c:idx val="19"/>
      </c:pivotFmt>
      <c:pivotFmt>
        <c:idx val="20"/>
      </c:pivotFmt>
      <c:pivotFmt>
        <c:idx val="21"/>
      </c:pivotFmt>
      <c:pivotFmt>
        <c:idx val="22"/>
      </c:pivotFmt>
      <c:pivotFmt>
        <c:idx val="23"/>
      </c:pivotFmt>
      <c:pivotFmt>
        <c:idx val="24"/>
        <c:marker>
          <c:symbol val="none"/>
        </c:marker>
      </c:pivotFmt>
      <c:pivotFmt>
        <c:idx val="25"/>
        <c:marker>
          <c:symbol val="none"/>
        </c:marker>
      </c:pivotFmt>
      <c:pivotFmt>
        <c:idx val="26"/>
        <c:marker>
          <c:symbol val="none"/>
        </c:marker>
      </c:pivotFmt>
      <c:pivotFmt>
        <c:idx val="27"/>
        <c:marker>
          <c:symbol val="none"/>
        </c:marker>
      </c:pivotFmt>
      <c:pivotFmt>
        <c:idx val="28"/>
        <c:marker>
          <c:symbol val="none"/>
        </c:marker>
      </c:pivotFmt>
      <c:pivotFmt>
        <c:idx val="29"/>
        <c:marker>
          <c:symbol val="none"/>
        </c:marker>
      </c:pivotFmt>
      <c:pivotFmt>
        <c:idx val="30"/>
      </c:pivotFmt>
      <c:pivotFmt>
        <c:idx val="31"/>
        <c:marker>
          <c:symbol val="none"/>
        </c:marker>
      </c:pivotFmt>
      <c:pivotFmt>
        <c:idx val="32"/>
        <c:marker>
          <c:symbol val="none"/>
        </c:marker>
      </c:pivotFmt>
    </c:pivotFmts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OutputFeedAvailablity!$C$25:$C$26</c:f>
              <c:strCache>
                <c:ptCount val="1"/>
                <c:pt idx="0">
                  <c:v>Concentrates</c:v>
                </c:pt>
              </c:strCache>
            </c:strRef>
          </c:tx>
          <c:invertIfNegative val="0"/>
          <c:cat>
            <c:strRef>
              <c:f>OutputFeedAvailablity!$B$27:$B$37</c:f>
              <c:strCache>
                <c:ptCount val="11"/>
                <c:pt idx="0">
                  <c:v>January </c:v>
                </c:pt>
                <c:pt idx="1">
                  <c:v>March </c:v>
                </c:pt>
                <c:pt idx="2">
                  <c:v>April </c:v>
                </c:pt>
                <c:pt idx="3">
                  <c:v>May </c:v>
                </c:pt>
                <c:pt idx="4">
                  <c:v> June</c:v>
                </c:pt>
                <c:pt idx="5">
                  <c:v>July </c:v>
                </c:pt>
                <c:pt idx="6">
                  <c:v>August </c:v>
                </c:pt>
                <c:pt idx="7">
                  <c:v>September </c:v>
                </c:pt>
                <c:pt idx="8">
                  <c:v>October </c:v>
                </c:pt>
                <c:pt idx="9">
                  <c:v>November  </c:v>
                </c:pt>
                <c:pt idx="10">
                  <c:v>December </c:v>
                </c:pt>
              </c:strCache>
            </c:strRef>
          </c:cat>
          <c:val>
            <c:numRef>
              <c:f>OutputFeedAvailablity!$C$27:$C$37</c:f>
              <c:numCache>
                <c:formatCode>General</c:formatCode>
                <c:ptCount val="11"/>
                <c:pt idx="0">
                  <c:v>14</c:v>
                </c:pt>
                <c:pt idx="1">
                  <c:v>4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7.5</c:v>
                </c:pt>
                <c:pt idx="6">
                  <c:v>9</c:v>
                </c:pt>
                <c:pt idx="7">
                  <c:v>4.5</c:v>
                </c:pt>
                <c:pt idx="8">
                  <c:v>10</c:v>
                </c:pt>
                <c:pt idx="9">
                  <c:v>5</c:v>
                </c:pt>
                <c:pt idx="10">
                  <c:v>4</c:v>
                </c:pt>
              </c:numCache>
            </c:numRef>
          </c:val>
        </c:ser>
        <c:ser>
          <c:idx val="1"/>
          <c:order val="1"/>
          <c:tx>
            <c:strRef>
              <c:f>OutputFeedAvailablity!$D$25:$D$26</c:f>
              <c:strCache>
                <c:ptCount val="1"/>
                <c:pt idx="0">
                  <c:v>Crop residues</c:v>
                </c:pt>
              </c:strCache>
            </c:strRef>
          </c:tx>
          <c:invertIfNegative val="0"/>
          <c:cat>
            <c:strRef>
              <c:f>OutputFeedAvailablity!$B$27:$B$37</c:f>
              <c:strCache>
                <c:ptCount val="11"/>
                <c:pt idx="0">
                  <c:v>January </c:v>
                </c:pt>
                <c:pt idx="1">
                  <c:v>March </c:v>
                </c:pt>
                <c:pt idx="2">
                  <c:v>April </c:v>
                </c:pt>
                <c:pt idx="3">
                  <c:v>May </c:v>
                </c:pt>
                <c:pt idx="4">
                  <c:v> June</c:v>
                </c:pt>
                <c:pt idx="5">
                  <c:v>July </c:v>
                </c:pt>
                <c:pt idx="6">
                  <c:v>August </c:v>
                </c:pt>
                <c:pt idx="7">
                  <c:v>September </c:v>
                </c:pt>
                <c:pt idx="8">
                  <c:v>October </c:v>
                </c:pt>
                <c:pt idx="9">
                  <c:v>November  </c:v>
                </c:pt>
                <c:pt idx="10">
                  <c:v>December </c:v>
                </c:pt>
              </c:strCache>
            </c:strRef>
          </c:cat>
          <c:val>
            <c:numRef>
              <c:f>OutputFeedAvailablity!$D$27:$D$37</c:f>
              <c:numCache>
                <c:formatCode>General</c:formatCode>
                <c:ptCount val="11"/>
                <c:pt idx="0">
                  <c:v>49</c:v>
                </c:pt>
                <c:pt idx="1">
                  <c:v>36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15</c:v>
                </c:pt>
                <c:pt idx="6">
                  <c:v>15</c:v>
                </c:pt>
                <c:pt idx="7">
                  <c:v>27</c:v>
                </c:pt>
                <c:pt idx="8">
                  <c:v>35</c:v>
                </c:pt>
                <c:pt idx="9">
                  <c:v>45</c:v>
                </c:pt>
                <c:pt idx="10">
                  <c:v>36</c:v>
                </c:pt>
              </c:numCache>
            </c:numRef>
          </c:val>
        </c:ser>
        <c:ser>
          <c:idx val="2"/>
          <c:order val="2"/>
          <c:tx>
            <c:strRef>
              <c:f>OutputFeedAvailablity!$E$25:$E$26</c:f>
              <c:strCache>
                <c:ptCount val="1"/>
                <c:pt idx="0">
                  <c:v>Grazing</c:v>
                </c:pt>
              </c:strCache>
            </c:strRef>
          </c:tx>
          <c:invertIfNegative val="0"/>
          <c:cat>
            <c:strRef>
              <c:f>OutputFeedAvailablity!$B$27:$B$37</c:f>
              <c:strCache>
                <c:ptCount val="11"/>
                <c:pt idx="0">
                  <c:v>January </c:v>
                </c:pt>
                <c:pt idx="1">
                  <c:v>March </c:v>
                </c:pt>
                <c:pt idx="2">
                  <c:v>April </c:v>
                </c:pt>
                <c:pt idx="3">
                  <c:v>May </c:v>
                </c:pt>
                <c:pt idx="4">
                  <c:v> June</c:v>
                </c:pt>
                <c:pt idx="5">
                  <c:v>July </c:v>
                </c:pt>
                <c:pt idx="6">
                  <c:v>August </c:v>
                </c:pt>
                <c:pt idx="7">
                  <c:v>September </c:v>
                </c:pt>
                <c:pt idx="8">
                  <c:v>October </c:v>
                </c:pt>
                <c:pt idx="9">
                  <c:v>November  </c:v>
                </c:pt>
                <c:pt idx="10">
                  <c:v>December </c:v>
                </c:pt>
              </c:strCache>
            </c:strRef>
          </c:cat>
          <c:val>
            <c:numRef>
              <c:f>OutputFeedAvailablity!$E$27:$E$37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3"/>
          <c:order val="3"/>
          <c:tx>
            <c:strRef>
              <c:f>OutputFeedAvailablity!$F$25:$F$26</c:f>
              <c:strCache>
                <c:ptCount val="1"/>
                <c:pt idx="0">
                  <c:v>Green forage </c:v>
                </c:pt>
              </c:strCache>
            </c:strRef>
          </c:tx>
          <c:invertIfNegative val="0"/>
          <c:cat>
            <c:strRef>
              <c:f>OutputFeedAvailablity!$B$27:$B$37</c:f>
              <c:strCache>
                <c:ptCount val="11"/>
                <c:pt idx="0">
                  <c:v>January </c:v>
                </c:pt>
                <c:pt idx="1">
                  <c:v>March </c:v>
                </c:pt>
                <c:pt idx="2">
                  <c:v>April </c:v>
                </c:pt>
                <c:pt idx="3">
                  <c:v>May </c:v>
                </c:pt>
                <c:pt idx="4">
                  <c:v> June</c:v>
                </c:pt>
                <c:pt idx="5">
                  <c:v>July </c:v>
                </c:pt>
                <c:pt idx="6">
                  <c:v>August </c:v>
                </c:pt>
                <c:pt idx="7">
                  <c:v>September </c:v>
                </c:pt>
                <c:pt idx="8">
                  <c:v>October </c:v>
                </c:pt>
                <c:pt idx="9">
                  <c:v>November  </c:v>
                </c:pt>
                <c:pt idx="10">
                  <c:v>December </c:v>
                </c:pt>
              </c:strCache>
            </c:strRef>
          </c:cat>
          <c:val>
            <c:numRef>
              <c:f>OutputFeedAvailablity!$F$27:$F$37</c:f>
              <c:numCache>
                <c:formatCode>General</c:formatCode>
                <c:ptCount val="11"/>
                <c:pt idx="0">
                  <c:v>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2.5</c:v>
                </c:pt>
                <c:pt idx="6">
                  <c:v>6</c:v>
                </c:pt>
                <c:pt idx="7">
                  <c:v>13.5</c:v>
                </c:pt>
                <c:pt idx="8">
                  <c:v>5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4"/>
          <c:order val="4"/>
          <c:tx>
            <c:strRef>
              <c:f>OutputFeedAvailablity!$G$25:$G$26</c:f>
              <c:strCache>
                <c:ptCount val="1"/>
                <c:pt idx="0">
                  <c:v>Legume residues</c:v>
                </c:pt>
              </c:strCache>
            </c:strRef>
          </c:tx>
          <c:invertIfNegative val="0"/>
          <c:cat>
            <c:strRef>
              <c:f>OutputFeedAvailablity!$B$27:$B$37</c:f>
              <c:strCache>
                <c:ptCount val="11"/>
                <c:pt idx="0">
                  <c:v>January </c:v>
                </c:pt>
                <c:pt idx="1">
                  <c:v>March </c:v>
                </c:pt>
                <c:pt idx="2">
                  <c:v>April </c:v>
                </c:pt>
                <c:pt idx="3">
                  <c:v>May </c:v>
                </c:pt>
                <c:pt idx="4">
                  <c:v> June</c:v>
                </c:pt>
                <c:pt idx="5">
                  <c:v>July </c:v>
                </c:pt>
                <c:pt idx="6">
                  <c:v>August </c:v>
                </c:pt>
                <c:pt idx="7">
                  <c:v>September </c:v>
                </c:pt>
                <c:pt idx="8">
                  <c:v>October </c:v>
                </c:pt>
                <c:pt idx="9">
                  <c:v>November  </c:v>
                </c:pt>
                <c:pt idx="10">
                  <c:v>December </c:v>
                </c:pt>
              </c:strCache>
            </c:strRef>
          </c:cat>
          <c:val>
            <c:numRef>
              <c:f>OutputFeedAvailablity!$G$27:$G$37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6"/>
          <c:order val="6"/>
          <c:tx>
            <c:strRef>
              <c:f>OutputFeedAvailablity!$I$25:$I$26</c:f>
              <c:strCache>
                <c:ptCount val="1"/>
                <c:pt idx="0">
                  <c:v>Others</c:v>
                </c:pt>
              </c:strCache>
            </c:strRef>
          </c:tx>
          <c:invertIfNegative val="0"/>
          <c:cat>
            <c:strRef>
              <c:f>OutputFeedAvailablity!$B$27:$B$37</c:f>
              <c:strCache>
                <c:ptCount val="11"/>
                <c:pt idx="0">
                  <c:v>January </c:v>
                </c:pt>
                <c:pt idx="1">
                  <c:v>March </c:v>
                </c:pt>
                <c:pt idx="2">
                  <c:v>April </c:v>
                </c:pt>
                <c:pt idx="3">
                  <c:v>May </c:v>
                </c:pt>
                <c:pt idx="4">
                  <c:v> June</c:v>
                </c:pt>
                <c:pt idx="5">
                  <c:v>July </c:v>
                </c:pt>
                <c:pt idx="6">
                  <c:v>August </c:v>
                </c:pt>
                <c:pt idx="7">
                  <c:v>September </c:v>
                </c:pt>
                <c:pt idx="8">
                  <c:v>October </c:v>
                </c:pt>
                <c:pt idx="9">
                  <c:v>November  </c:v>
                </c:pt>
                <c:pt idx="10">
                  <c:v>December </c:v>
                </c:pt>
              </c:strCache>
            </c:strRef>
          </c:cat>
          <c:val>
            <c:numRef>
              <c:f>OutputFeedAvailablity!$I$27:$I$37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75635712"/>
        <c:axId val="75653888"/>
      </c:barChart>
      <c:lineChart>
        <c:grouping val="standard"/>
        <c:varyColors val="0"/>
        <c:ser>
          <c:idx val="5"/>
          <c:order val="5"/>
          <c:tx>
            <c:strRef>
              <c:f>OutputFeedAvailablity!$H$25:$H$26</c:f>
              <c:strCache>
                <c:ptCount val="1"/>
                <c:pt idx="0">
                  <c:v>Rainfall Pattern</c:v>
                </c:pt>
              </c:strCache>
            </c:strRef>
          </c:tx>
          <c:marker>
            <c:symbol val="none"/>
          </c:marker>
          <c:cat>
            <c:strRef>
              <c:f>OutputFeedAvailablity!$B$27:$B$37</c:f>
              <c:strCache>
                <c:ptCount val="11"/>
                <c:pt idx="0">
                  <c:v>January </c:v>
                </c:pt>
                <c:pt idx="1">
                  <c:v>March </c:v>
                </c:pt>
                <c:pt idx="2">
                  <c:v>April </c:v>
                </c:pt>
                <c:pt idx="3">
                  <c:v>May </c:v>
                </c:pt>
                <c:pt idx="4">
                  <c:v> June</c:v>
                </c:pt>
                <c:pt idx="5">
                  <c:v>July </c:v>
                </c:pt>
                <c:pt idx="6">
                  <c:v>August </c:v>
                </c:pt>
                <c:pt idx="7">
                  <c:v>September </c:v>
                </c:pt>
                <c:pt idx="8">
                  <c:v>October </c:v>
                </c:pt>
                <c:pt idx="9">
                  <c:v>November  </c:v>
                </c:pt>
                <c:pt idx="10">
                  <c:v>December </c:v>
                </c:pt>
              </c:strCache>
            </c:strRef>
          </c:cat>
          <c:val>
            <c:numRef>
              <c:f>OutputFeedAvailablity!$H$27:$H$37</c:f>
              <c:numCache>
                <c:formatCode>General</c:formatCode>
                <c:ptCount val="11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4</c:v>
                </c:pt>
                <c:pt idx="6">
                  <c:v>5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662080"/>
        <c:axId val="75655808"/>
      </c:lineChart>
      <c:catAx>
        <c:axId val="7563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2700000" vert="horz"/>
          <a:lstStyle/>
          <a:p>
            <a:pPr>
              <a:defRPr lang="en-GB"/>
            </a:pPr>
            <a:endParaRPr lang="en-US"/>
          </a:p>
        </c:txPr>
        <c:crossAx val="75653888"/>
        <c:crosses val="autoZero"/>
        <c:auto val="0"/>
        <c:lblAlgn val="ctr"/>
        <c:lblOffset val="100"/>
        <c:noMultiLvlLbl val="0"/>
      </c:catAx>
      <c:valAx>
        <c:axId val="7565388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lang="en-GB" b="0"/>
                </a:pPr>
                <a:r>
                  <a:rPr lang="en-US" b="0"/>
                  <a:t>Availablity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lang="en-GB"/>
            </a:pPr>
            <a:endParaRPr lang="en-US"/>
          </a:p>
        </c:txPr>
        <c:crossAx val="75635712"/>
        <c:crosses val="autoZero"/>
        <c:crossBetween val="between"/>
      </c:valAx>
      <c:valAx>
        <c:axId val="75655808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lang="en-GB" sz="1000" b="0"/>
                </a:pPr>
                <a:r>
                  <a:rPr lang="en-US" sz="1000" b="0"/>
                  <a:t>Rainfall Availablity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75662080"/>
        <c:crosses val="max"/>
        <c:crossBetween val="between"/>
      </c:valAx>
      <c:catAx>
        <c:axId val="75662080"/>
        <c:scaling>
          <c:orientation val="minMax"/>
        </c:scaling>
        <c:delete val="1"/>
        <c:axPos val="b"/>
        <c:majorTickMark val="out"/>
        <c:minorTickMark val="none"/>
        <c:tickLblPos val="none"/>
        <c:crossAx val="75655808"/>
        <c:crosses val="autoZero"/>
        <c:auto val="0"/>
        <c:lblAlgn val="ctr"/>
        <c:lblOffset val="100"/>
        <c:noMultiLvlLbl val="0"/>
      </c:catAx>
    </c:plotArea>
    <c:legend>
      <c:legendPos val="b"/>
      <c:overlay val="0"/>
      <c:txPr>
        <a:bodyPr/>
        <a:lstStyle/>
        <a:p>
          <a:pPr>
            <a:defRPr lang="en-GB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[Feast 1.04-Exercise.xlsm]OutputFoders!PivotTable2</c:name>
    <c:fmtId val="3"/>
  </c:pivotSource>
  <c:chart>
    <c:title>
      <c:tx>
        <c:rich>
          <a:bodyPr/>
          <a:lstStyle/>
          <a:p>
            <a:pPr>
              <a:defRPr lang="en-GB"/>
            </a:pPr>
            <a:r>
              <a:rPr lang="en-AU" dirty="0" smtClean="0"/>
              <a:t> </a:t>
            </a:r>
            <a:endParaRPr lang="en-US" dirty="0"/>
          </a:p>
        </c:rich>
      </c:tx>
      <c:overlay val="0"/>
    </c:title>
    <c:autoTitleDeleted val="0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OutputFoders!$C$25</c:f>
              <c:strCache>
                <c:ptCount val="1"/>
                <c:pt idx="0">
                  <c:v>Total</c:v>
                </c:pt>
              </c:strCache>
            </c:strRef>
          </c:tx>
          <c:invertIfNegative val="0"/>
          <c:cat>
            <c:strRef>
              <c:f>OutputFoders!$B$26:$B$29</c:f>
              <c:strCache>
                <c:ptCount val="3"/>
                <c:pt idx="0">
                  <c:v>Oat (Avena sativa) </c:v>
                </c:pt>
                <c:pt idx="1">
                  <c:v>Lucerne (Medicago sativa)</c:v>
                </c:pt>
                <c:pt idx="2">
                  <c:v>Napier grass (Pennisetum purpureum)</c:v>
                </c:pt>
              </c:strCache>
            </c:strRef>
          </c:cat>
          <c:val>
            <c:numRef>
              <c:f>OutputFoders!$C$26:$C$29</c:f>
              <c:numCache>
                <c:formatCode>0.00</c:formatCode>
                <c:ptCount val="3"/>
                <c:pt idx="0">
                  <c:v>0.25</c:v>
                </c:pt>
                <c:pt idx="1">
                  <c:v>2.5000000000000001E-3</c:v>
                </c:pt>
                <c:pt idx="2">
                  <c:v>2.5000000000000001E-3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5682944"/>
        <c:axId val="75684480"/>
      </c:barChart>
      <c:catAx>
        <c:axId val="756829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75684480"/>
        <c:crosses val="autoZero"/>
        <c:auto val="1"/>
        <c:lblAlgn val="ctr"/>
        <c:lblOffset val="100"/>
        <c:noMultiLvlLbl val="0"/>
      </c:catAx>
      <c:valAx>
        <c:axId val="7568448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lang="en-GB"/>
                </a:pPr>
                <a:r>
                  <a:rPr lang="en-AU"/>
                  <a:t>Average area of crop grown per household </a:t>
                </a:r>
                <a:endParaRPr lang="en-US"/>
              </a:p>
              <a:p>
                <a:pPr>
                  <a:defRPr lang="en-GB"/>
                </a:pPr>
                <a:r>
                  <a:rPr lang="en-AU"/>
                  <a:t>(hectares)</a:t>
                </a:r>
              </a:p>
            </c:rich>
          </c:tx>
          <c:overlay val="0"/>
        </c:title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756829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0"/>
    </mc:Choice>
    <mc:Fallback>
      <c:style val="30"/>
    </mc:Fallback>
  </mc:AlternateContent>
  <c:pivotSource>
    <c:name>[Feast 1.04-Exercise.xlsm]OutputFoders!PivotTable1</c:name>
    <c:fmtId val="2"/>
  </c:pivotSource>
  <c:chart>
    <c:autoTitleDeleted val="1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OutputFoders!$F$25</c:f>
              <c:strCache>
                <c:ptCount val="1"/>
                <c:pt idx="0">
                  <c:v>Total</c:v>
                </c:pt>
              </c:strCache>
            </c:strRef>
          </c:tx>
          <c:invertIfNegative val="0"/>
          <c:cat>
            <c:strRef>
              <c:f>OutputFoders!$E$26:$E$29</c:f>
              <c:strCache>
                <c:ptCount val="3"/>
                <c:pt idx="0">
                  <c:v>Oat (Avena sativa) </c:v>
                </c:pt>
                <c:pt idx="1">
                  <c:v>Lucerne (Medicago sativa)</c:v>
                </c:pt>
                <c:pt idx="2">
                  <c:v>Napier grass (Pennisetum purpureum)</c:v>
                </c:pt>
              </c:strCache>
            </c:strRef>
          </c:cat>
          <c:val>
            <c:numRef>
              <c:f>OutputFoders!$F$26:$F$29</c:f>
              <c:numCache>
                <c:formatCode>#,##0.00</c:formatCode>
                <c:ptCount val="3"/>
                <c:pt idx="0">
                  <c:v>0.25</c:v>
                </c:pt>
                <c:pt idx="1">
                  <c:v>2.5000000000000001E-3</c:v>
                </c:pt>
                <c:pt idx="2">
                  <c:v>2.5000000000000001E-3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699328"/>
        <c:axId val="79746176"/>
      </c:barChart>
      <c:catAx>
        <c:axId val="796993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79746176"/>
        <c:crosses val="autoZero"/>
        <c:auto val="1"/>
        <c:lblAlgn val="ctr"/>
        <c:lblOffset val="100"/>
        <c:noMultiLvlLbl val="0"/>
      </c:catAx>
      <c:valAx>
        <c:axId val="797461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lang="en-GB"/>
                </a:pPr>
                <a:r>
                  <a:rPr lang="en-AU"/>
                  <a:t>Average area of crop grown per household </a:t>
                </a:r>
                <a:endParaRPr lang="en-US"/>
              </a:p>
              <a:p>
                <a:pPr>
                  <a:defRPr lang="en-GB"/>
                </a:pPr>
                <a:r>
                  <a:rPr lang="en-AU"/>
                  <a:t>(hectares)</a:t>
                </a:r>
                <a:endParaRPr lang="en-US"/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796993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[Feast 1.04-Exercise.xlsm]Outputcontribution!PivotTable1</c:name>
    <c:fmtId val="2"/>
  </c:pivotSource>
  <c:chart>
    <c:title>
      <c:tx>
        <c:rich>
          <a:bodyPr/>
          <a:lstStyle/>
          <a:p>
            <a:pPr>
              <a:defRPr/>
            </a:pPr>
            <a:r>
              <a:rPr lang="en-US" sz="2800" b="1" dirty="0" smtClean="0"/>
              <a:t>Contribution of Livelihood Activities to Household Income </a:t>
            </a:r>
            <a:endParaRPr lang="en-US" sz="2800" b="1" dirty="0"/>
          </a:p>
        </c:rich>
      </c:tx>
      <c:layout>
        <c:manualLayout>
          <c:xMode val="edge"/>
          <c:yMode val="edge"/>
          <c:x val="0.15702168807846387"/>
          <c:y val="1.1904761904761904E-2"/>
        </c:manualLayout>
      </c:layout>
      <c:overlay val="0"/>
    </c:title>
    <c:autoTitleDeleted val="0"/>
    <c:pivotFmts>
      <c:pivotFmt>
        <c:idx val="0"/>
        <c:dLbl>
          <c:idx val="0"/>
          <c:dLblPos val="bestFit"/>
          <c:showLegendKey val="0"/>
          <c:showVal val="0"/>
          <c:showCatName val="0"/>
          <c:showSerName val="0"/>
          <c:showPercent val="1"/>
          <c:showBubbleSize val="0"/>
        </c:dLbl>
      </c:pivotFmt>
      <c:pivotFmt>
        <c:idx val="1"/>
      </c:pivotFmt>
      <c:pivotFmt>
        <c:idx val="2"/>
      </c:pivotFmt>
      <c:pivotFmt>
        <c:idx val="3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dLblPos val="bestFit"/>
          <c:showLegendKey val="0"/>
          <c:showVal val="0"/>
          <c:showCatName val="0"/>
          <c:showSerName val="0"/>
          <c:showPercent val="1"/>
          <c:showBubbleSize val="0"/>
        </c:dLbl>
      </c:pivotFmt>
    </c:pivotFmts>
    <c:plotArea>
      <c:layout>
        <c:manualLayout>
          <c:layoutTarget val="inner"/>
          <c:xMode val="edge"/>
          <c:yMode val="edge"/>
          <c:x val="0.16734672417705942"/>
          <c:y val="0.16039830547497391"/>
          <c:w val="0.58207609767005708"/>
          <c:h val="0.78697011557765806"/>
        </c:manualLayout>
      </c:layout>
      <c:pieChart>
        <c:varyColors val="1"/>
        <c:ser>
          <c:idx val="0"/>
          <c:order val="0"/>
          <c:tx>
            <c:strRef>
              <c:f>Outputcontribution!$C$26</c:f>
              <c:strCache>
                <c:ptCount val="1"/>
                <c:pt idx="0">
                  <c:v>Total</c:v>
                </c:pt>
              </c:strCache>
            </c:strRef>
          </c:tx>
          <c:cat>
            <c:strRef>
              <c:f>Outputcontribution!$B$27:$B$32</c:f>
              <c:strCache>
                <c:ptCount val="6"/>
                <c:pt idx="0">
                  <c:v>Agriculture</c:v>
                </c:pt>
                <c:pt idx="1">
                  <c:v>Livestock</c:v>
                </c:pt>
                <c:pt idx="2">
                  <c:v>Others</c:v>
                </c:pt>
                <c:pt idx="3">
                  <c:v>Business</c:v>
                </c:pt>
                <c:pt idx="4">
                  <c:v>Remmitance</c:v>
                </c:pt>
                <c:pt idx="5">
                  <c:v>Labour</c:v>
                </c:pt>
              </c:strCache>
            </c:strRef>
          </c:cat>
          <c:val>
            <c:numRef>
              <c:f>Outputcontribution!$C$27:$C$32</c:f>
              <c:numCache>
                <c:formatCode>General</c:formatCode>
                <c:ptCount val="6"/>
                <c:pt idx="0">
                  <c:v>83.34</c:v>
                </c:pt>
                <c:pt idx="1">
                  <c:v>11.1</c:v>
                </c:pt>
                <c:pt idx="2">
                  <c:v>5.56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[Feast data template 1 04.xlsm]OutputCrop!PivotTable9</c:name>
    <c:fmtId val="1"/>
  </c:pivotSource>
  <c:chart>
    <c:title>
      <c:tx>
        <c:rich>
          <a:bodyPr/>
          <a:lstStyle/>
          <a:p>
            <a:pPr>
              <a:defRPr lang="en-GB" sz="2800"/>
            </a:pPr>
            <a:r>
              <a:rPr lang="en-AU" sz="2800" dirty="0"/>
              <a:t>Crops </a:t>
            </a:r>
            <a:r>
              <a:rPr lang="en-AU" sz="2800" dirty="0" smtClean="0"/>
              <a:t>Grown </a:t>
            </a:r>
            <a:r>
              <a:rPr lang="en-AU" sz="2800" dirty="0"/>
              <a:t>in the </a:t>
            </a:r>
            <a:r>
              <a:rPr lang="en-AU" sz="2800" dirty="0" smtClean="0"/>
              <a:t>Area </a:t>
            </a:r>
            <a:endParaRPr lang="en-AU" sz="2800" dirty="0"/>
          </a:p>
        </c:rich>
      </c:tx>
      <c:layout/>
      <c:overlay val="0"/>
    </c:title>
    <c:autoTitleDeleted val="0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OutputCrop!$C$25:$C$26</c:f>
              <c:strCache>
                <c:ptCount val="1"/>
                <c:pt idx="0">
                  <c:v>Total</c:v>
                </c:pt>
              </c:strCache>
            </c:strRef>
          </c:tx>
          <c:invertIfNegative val="0"/>
          <c:cat>
            <c:strRef>
              <c:f>OutputCrop!$B$27:$B$32</c:f>
              <c:strCache>
                <c:ptCount val="5"/>
                <c:pt idx="0">
                  <c:v>Wheat (Triticum aestivum)</c:v>
                </c:pt>
                <c:pt idx="1">
                  <c:v>Tef (Eragrostis tef) </c:v>
                </c:pt>
                <c:pt idx="2">
                  <c:v>Potato (Solanum tuberosum)</c:v>
                </c:pt>
                <c:pt idx="3">
                  <c:v>Sugarcane (Saccharum officinarum)</c:v>
                </c:pt>
                <c:pt idx="4">
                  <c:v>Onion</c:v>
                </c:pt>
              </c:strCache>
            </c:strRef>
          </c:cat>
          <c:val>
            <c:numRef>
              <c:f>OutputCrop!$C$27:$C$32</c:f>
              <c:numCache>
                <c:formatCode>0.00</c:formatCode>
                <c:ptCount val="5"/>
                <c:pt idx="0">
                  <c:v>0.5</c:v>
                </c:pt>
                <c:pt idx="1">
                  <c:v>0.5</c:v>
                </c:pt>
                <c:pt idx="2">
                  <c:v>0.25</c:v>
                </c:pt>
                <c:pt idx="3">
                  <c:v>0.25</c:v>
                </c:pt>
                <c:pt idx="4">
                  <c:v>0.125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637568"/>
        <c:axId val="40639104"/>
      </c:barChart>
      <c:catAx>
        <c:axId val="40637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lang="en-GB"/>
            </a:pPr>
            <a:endParaRPr lang="en-US"/>
          </a:p>
        </c:txPr>
        <c:crossAx val="40639104"/>
        <c:crosses val="autoZero"/>
        <c:auto val="0"/>
        <c:lblAlgn val="ctr"/>
        <c:lblOffset val="100"/>
        <c:noMultiLvlLbl val="0"/>
      </c:catAx>
      <c:valAx>
        <c:axId val="406391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lang="en-GB"/>
                </a:pPr>
                <a:r>
                  <a:rPr lang="en-US"/>
                  <a:t>Average area per household (hectares</a:t>
                </a:r>
              </a:p>
            </c:rich>
          </c:tx>
          <c:layout>
            <c:manualLayout>
              <c:xMode val="edge"/>
              <c:yMode val="edge"/>
              <c:x val="3.2193165754245412E-2"/>
              <c:y val="0.18087949532624417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txPr>
          <a:bodyPr rot="0" vert="horz"/>
          <a:lstStyle/>
          <a:p>
            <a:pPr>
              <a:defRPr lang="en-GB"/>
            </a:pPr>
            <a:endParaRPr lang="en-US"/>
          </a:p>
        </c:txPr>
        <c:crossAx val="406375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1"/>
    </mc:Choice>
    <mc:Fallback>
      <c:style val="31"/>
    </mc:Fallback>
  </mc:AlternateContent>
  <c:pivotSource>
    <c:name>[Feast data template 1 04.xlsm]OutputCrop!PivotTable10</c:name>
    <c:fmtId val="1"/>
  </c:pivotSource>
  <c:chart>
    <c:title>
      <c:tx>
        <c:rich>
          <a:bodyPr/>
          <a:lstStyle/>
          <a:p>
            <a:pPr>
              <a:defRPr lang="en-GB" sz="2800"/>
            </a:pPr>
            <a:r>
              <a:rPr lang="en-US" sz="2800" dirty="0"/>
              <a:t>Average </a:t>
            </a:r>
            <a:r>
              <a:rPr lang="en-US" sz="2800" dirty="0" smtClean="0"/>
              <a:t>Area </a:t>
            </a:r>
            <a:r>
              <a:rPr lang="en-US" sz="2800" dirty="0"/>
              <a:t>(ha) per </a:t>
            </a:r>
            <a:r>
              <a:rPr lang="en-US" sz="2800" dirty="0" smtClean="0"/>
              <a:t>Household </a:t>
            </a:r>
            <a:r>
              <a:rPr lang="en-US" sz="2800" dirty="0"/>
              <a:t>of </a:t>
            </a:r>
            <a:r>
              <a:rPr lang="en-US" sz="2800" dirty="0" smtClean="0"/>
              <a:t>Dominant </a:t>
            </a:r>
            <a:r>
              <a:rPr lang="en-US" sz="2800" dirty="0"/>
              <a:t>A</a:t>
            </a:r>
            <a:r>
              <a:rPr lang="en-US" sz="2800" dirty="0" smtClean="0"/>
              <a:t>rable  </a:t>
            </a:r>
            <a:r>
              <a:rPr lang="en-US" sz="2800" dirty="0"/>
              <a:t>C</a:t>
            </a:r>
            <a:r>
              <a:rPr lang="en-US" sz="2800" dirty="0" smtClean="0"/>
              <a:t>rops</a:t>
            </a:r>
            <a:endParaRPr lang="en-US" sz="2800" dirty="0"/>
          </a:p>
        </c:rich>
      </c:tx>
      <c:layout/>
      <c:overlay val="0"/>
    </c:title>
    <c:autoTitleDeleted val="0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  <c:marker>
          <c:symbol val="none"/>
        </c:marker>
      </c:pivotFmt>
      <c:pivotFmt>
        <c:idx val="8"/>
      </c:pivotFmt>
      <c:pivotFmt>
        <c:idx val="9"/>
      </c:pivotFmt>
      <c:pivotFmt>
        <c:idx val="10"/>
      </c:pivotFmt>
      <c:pivotFmt>
        <c:idx val="11"/>
        <c:marker>
          <c:symbol val="none"/>
        </c:marker>
      </c:pivotFmt>
      <c:pivotFmt>
        <c:idx val="12"/>
        <c:marker>
          <c:symbol val="none"/>
        </c:marker>
      </c:pivotFmt>
    </c:pivotFmts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OutputCrop!$F$25:$F$26</c:f>
              <c:strCache>
                <c:ptCount val="1"/>
                <c:pt idx="0">
                  <c:v>Total</c:v>
                </c:pt>
              </c:strCache>
            </c:strRef>
          </c:tx>
          <c:invertIfNegative val="0"/>
          <c:cat>
            <c:strRef>
              <c:f>OutputCrop!$E$27:$E$32</c:f>
              <c:strCache>
                <c:ptCount val="5"/>
                <c:pt idx="0">
                  <c:v>Wheat (Triticum aestivum)</c:v>
                </c:pt>
                <c:pt idx="1">
                  <c:v>Tef (Eragrostis tef) </c:v>
                </c:pt>
                <c:pt idx="2">
                  <c:v>Potato (Solanum tuberosum)</c:v>
                </c:pt>
                <c:pt idx="3">
                  <c:v>Sugarcane (Saccharum officinarum)</c:v>
                </c:pt>
                <c:pt idx="4">
                  <c:v>Onion</c:v>
                </c:pt>
              </c:strCache>
            </c:strRef>
          </c:cat>
          <c:val>
            <c:numRef>
              <c:f>OutputCrop!$F$27:$F$32</c:f>
              <c:numCache>
                <c:formatCode>#,##0.00</c:formatCode>
                <c:ptCount val="5"/>
                <c:pt idx="0">
                  <c:v>0.5</c:v>
                </c:pt>
                <c:pt idx="1">
                  <c:v>0.5</c:v>
                </c:pt>
                <c:pt idx="2">
                  <c:v>0.25</c:v>
                </c:pt>
                <c:pt idx="3">
                  <c:v>0.25</c:v>
                </c:pt>
                <c:pt idx="4">
                  <c:v>0.125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0655872"/>
        <c:axId val="40682240"/>
      </c:barChart>
      <c:catAx>
        <c:axId val="40655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lang="en-GB"/>
            </a:pPr>
            <a:endParaRPr lang="en-US"/>
          </a:p>
        </c:txPr>
        <c:crossAx val="40682240"/>
        <c:crosses val="autoZero"/>
        <c:auto val="0"/>
        <c:lblAlgn val="ctr"/>
        <c:lblOffset val="100"/>
        <c:noMultiLvlLbl val="0"/>
      </c:catAx>
      <c:valAx>
        <c:axId val="406822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lang="en-GB"/>
                </a:pPr>
                <a:r>
                  <a:rPr lang="en-US"/>
                  <a:t>Average area per household (hectares</a:t>
                </a:r>
              </a:p>
            </c:rich>
          </c:tx>
          <c:layout/>
          <c:overlay val="0"/>
        </c:title>
        <c:numFmt formatCode="#,##0.00" sourceLinked="1"/>
        <c:majorTickMark val="out"/>
        <c:minorTickMark val="none"/>
        <c:tickLblPos val="nextTo"/>
        <c:txPr>
          <a:bodyPr rot="0" vert="horz"/>
          <a:lstStyle/>
          <a:p>
            <a:pPr>
              <a:defRPr lang="en-GB"/>
            </a:pPr>
            <a:endParaRPr lang="en-US"/>
          </a:p>
        </c:txPr>
        <c:crossAx val="406558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pivotSource>
    <c:name>[Feast 1.04-Exercise.xlsm]OutputAnimal!PivotTable4</c:name>
    <c:fmtId val="2"/>
  </c:pivotSource>
  <c:chart>
    <c:title>
      <c:tx>
        <c:rich>
          <a:bodyPr/>
          <a:lstStyle/>
          <a:p>
            <a:pPr>
              <a:defRPr lang="en-GB"/>
            </a:pPr>
            <a:r>
              <a:rPr lang="en-US" sz="2000" b="1" i="0" baseline="0" dirty="0"/>
              <a:t>Average livestock holdings (number of head) per household based on wealth</a:t>
            </a:r>
          </a:p>
        </c:rich>
      </c:tx>
      <c:overlay val="0"/>
    </c:title>
    <c:autoTitleDeleted val="0"/>
    <c:pivotFmts>
      <c:pivotFmt>
        <c:idx val="0"/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  <c:dLbl>
          <c:idx val="0"/>
          <c:delete val="1"/>
        </c:dLbl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</c:pivotFmt>
      <c:pivotFmt>
        <c:idx val="9"/>
        <c:marker>
          <c:symbol val="none"/>
        </c:marker>
      </c:pivotFmt>
      <c:pivotFmt>
        <c:idx val="10"/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OutputAnimal!$C$25:$C$26</c:f>
              <c:strCache>
                <c:ptCount val="1"/>
                <c:pt idx="0">
                  <c:v>Average</c:v>
                </c:pt>
              </c:strCache>
            </c:strRef>
          </c:tx>
          <c:invertIfNegative val="0"/>
          <c:cat>
            <c:strRef>
              <c:f>OutputAnimal!$B$27:$B$33</c:f>
              <c:strCache>
                <c:ptCount val="7"/>
                <c:pt idx="0">
                  <c:v>Poultry - village conditions</c:v>
                </c:pt>
                <c:pt idx="1">
                  <c:v>Bulls or castrated male cattle ( &gt; 2 year) </c:v>
                </c:pt>
                <c:pt idx="2">
                  <c:v>Donkeys</c:v>
                </c:pt>
                <c:pt idx="3">
                  <c:v>Local Dairy calves (&lt;6mths old) – male</c:v>
                </c:pt>
                <c:pt idx="4">
                  <c:v>Horse</c:v>
                </c:pt>
                <c:pt idx="5">
                  <c:v>Improved dairy cows – lactating</c:v>
                </c:pt>
                <c:pt idx="6">
                  <c:v>Improved Dairy heifers (&gt;6mths old  - &lt; 1st calving)</c:v>
                </c:pt>
              </c:strCache>
            </c:strRef>
          </c:cat>
          <c:val>
            <c:numRef>
              <c:f>OutputAnimal!$C$27:$C$33</c:f>
              <c:numCache>
                <c:formatCode>General</c:formatCode>
                <c:ptCount val="7"/>
                <c:pt idx="0">
                  <c:v>6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719488"/>
        <c:axId val="40721408"/>
      </c:barChart>
      <c:catAx>
        <c:axId val="407194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en-GB" sz="1600"/>
                </a:pPr>
                <a:r>
                  <a:rPr lang="en-US" sz="1600" smtClean="0"/>
                  <a:t>Animal type</a:t>
                </a:r>
                <a:endParaRPr lang="en-US" sz="1600"/>
              </a:p>
            </c:rich>
          </c:tx>
          <c:overlay val="0"/>
        </c:title>
        <c:majorTickMark val="none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40721408"/>
        <c:crosses val="autoZero"/>
        <c:auto val="1"/>
        <c:lblAlgn val="ctr"/>
        <c:lblOffset val="100"/>
        <c:noMultiLvlLbl val="0"/>
      </c:catAx>
      <c:valAx>
        <c:axId val="407214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40719488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lang="en-GB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pivotSource>
    <c:name>[Feast 1.04-Exercise.xlsm]OutputAnimal!PivotTable2</c:name>
    <c:fmtId val="2"/>
  </c:pivotSource>
  <c:chart>
    <c:title>
      <c:tx>
        <c:rich>
          <a:bodyPr/>
          <a:lstStyle/>
          <a:p>
            <a:pPr>
              <a:defRPr lang="en-GB"/>
            </a:pPr>
            <a:r>
              <a:rPr lang="en-US" sz="2800" b="1" i="0" baseline="0" dirty="0"/>
              <a:t>Average </a:t>
            </a:r>
            <a:r>
              <a:rPr lang="en-US" sz="2800" b="1" i="0" baseline="0" dirty="0" smtClean="0"/>
              <a:t>Livestock </a:t>
            </a:r>
            <a:r>
              <a:rPr lang="en-US" sz="2800" b="1" i="0" baseline="0" dirty="0"/>
              <a:t>H</a:t>
            </a:r>
            <a:r>
              <a:rPr lang="en-US" sz="2800" b="1" i="0" baseline="0" dirty="0" smtClean="0"/>
              <a:t>olding </a:t>
            </a:r>
            <a:r>
              <a:rPr lang="en-US" sz="2800" b="1" i="0" baseline="0" dirty="0"/>
              <a:t>per </a:t>
            </a:r>
            <a:r>
              <a:rPr lang="en-US" sz="2800" b="1" i="0" baseline="0" dirty="0" smtClean="0"/>
              <a:t>Household </a:t>
            </a:r>
            <a:r>
              <a:rPr lang="en-US" sz="2800" b="1" i="0" baseline="0" dirty="0"/>
              <a:t>in Tropical Livestock Units  (TLU)</a:t>
            </a:r>
            <a:endParaRPr lang="en-US" sz="2800" dirty="0"/>
          </a:p>
        </c:rich>
      </c:tx>
      <c:overlay val="0"/>
    </c:title>
    <c:autoTitleDeleted val="0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OutputAnimal!$H$25</c:f>
              <c:strCache>
                <c:ptCount val="1"/>
                <c:pt idx="0">
                  <c:v>Total</c:v>
                </c:pt>
              </c:strCache>
            </c:strRef>
          </c:tx>
          <c:invertIfNegative val="0"/>
          <c:cat>
            <c:strRef>
              <c:f>OutputAnimal!$G$26:$G$33</c:f>
              <c:strCache>
                <c:ptCount val="7"/>
                <c:pt idx="0">
                  <c:v>Bulls or castrated male cattle ( &gt; 2 year) </c:v>
                </c:pt>
                <c:pt idx="1">
                  <c:v>Horse</c:v>
                </c:pt>
                <c:pt idx="2">
                  <c:v>Donkeys</c:v>
                </c:pt>
                <c:pt idx="3">
                  <c:v>Improved dairy cows – lactating</c:v>
                </c:pt>
                <c:pt idx="4">
                  <c:v>Improved Dairy heifers (&gt;6mths old  - &lt; 1st calving)</c:v>
                </c:pt>
                <c:pt idx="5">
                  <c:v>Local Dairy calves (&lt;6mths old) – male</c:v>
                </c:pt>
                <c:pt idx="6">
                  <c:v>Poultry - village conditions</c:v>
                </c:pt>
              </c:strCache>
            </c:strRef>
          </c:cat>
          <c:val>
            <c:numRef>
              <c:f>OutputAnimal!$H$26:$H$33</c:f>
              <c:numCache>
                <c:formatCode>0.0000</c:formatCode>
                <c:ptCount val="7"/>
                <c:pt idx="0">
                  <c:v>3.2</c:v>
                </c:pt>
                <c:pt idx="1">
                  <c:v>2.2000000000000002</c:v>
                </c:pt>
                <c:pt idx="2">
                  <c:v>2</c:v>
                </c:pt>
                <c:pt idx="3">
                  <c:v>2</c:v>
                </c:pt>
                <c:pt idx="4">
                  <c:v>1.2</c:v>
                </c:pt>
                <c:pt idx="5">
                  <c:v>1</c:v>
                </c:pt>
                <c:pt idx="6">
                  <c:v>9.6000000000000002E-2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759296"/>
        <c:axId val="40760832"/>
      </c:barChart>
      <c:catAx>
        <c:axId val="4075929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40760832"/>
        <c:crosses val="autoZero"/>
        <c:auto val="1"/>
        <c:lblAlgn val="ctr"/>
        <c:lblOffset val="100"/>
        <c:noMultiLvlLbl val="0"/>
      </c:catAx>
      <c:valAx>
        <c:axId val="40760832"/>
        <c:scaling>
          <c:orientation val="minMax"/>
        </c:scaling>
        <c:delete val="0"/>
        <c:axPos val="l"/>
        <c:majorGridlines/>
        <c:numFmt formatCode="0.00" sourceLinked="0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407592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[Feast 1.04-Exercise.xlsm]OutputAnimal!PivotTable5</c:name>
    <c:fmtId val="3"/>
  </c:pivotSource>
  <c:chart>
    <c:title>
      <c:tx>
        <c:rich>
          <a:bodyPr/>
          <a:lstStyle/>
          <a:p>
            <a:pPr>
              <a:defRPr lang="en-GB"/>
            </a:pPr>
            <a:r>
              <a:rPr lang="en-US" sz="2800" b="1" i="0" baseline="0" dirty="0"/>
              <a:t>Average </a:t>
            </a:r>
            <a:r>
              <a:rPr lang="en-US" sz="2800" b="1" i="0" baseline="0" dirty="0" smtClean="0"/>
              <a:t>Livestock </a:t>
            </a:r>
            <a:r>
              <a:rPr lang="en-US" sz="2800" b="1" i="0" baseline="0" dirty="0"/>
              <a:t>S</a:t>
            </a:r>
            <a:r>
              <a:rPr lang="en-US" sz="2800" b="1" i="0" baseline="0" dirty="0" smtClean="0"/>
              <a:t>pecies </a:t>
            </a:r>
            <a:r>
              <a:rPr lang="en-US" sz="2800" b="1" i="0" baseline="0" dirty="0"/>
              <a:t>H</a:t>
            </a:r>
            <a:r>
              <a:rPr lang="en-US" sz="2800" b="1" i="0" baseline="0" dirty="0" smtClean="0"/>
              <a:t>oldings </a:t>
            </a:r>
            <a:r>
              <a:rPr lang="en-US" sz="2800" b="1" i="0" baseline="0" dirty="0"/>
              <a:t>per </a:t>
            </a:r>
            <a:r>
              <a:rPr lang="en-US" sz="2800" b="1" i="0" baseline="0" dirty="0" smtClean="0"/>
              <a:t>Household </a:t>
            </a:r>
            <a:r>
              <a:rPr lang="en-US" sz="2800" b="1" i="0" baseline="0" dirty="0"/>
              <a:t>in Tropical Livestock Units (TLU)</a:t>
            </a:r>
            <a:endParaRPr lang="en-US" sz="2800" dirty="0"/>
          </a:p>
        </c:rich>
      </c:tx>
      <c:overlay val="0"/>
    </c:title>
    <c:autoTitleDeleted val="0"/>
    <c:pivotFmts>
      <c:pivotFmt>
        <c:idx val="0"/>
        <c:spPr>
          <a:solidFill>
            <a:schemeClr val="accent1"/>
          </a:solidFill>
        </c:spPr>
        <c:marker>
          <c:symbol val="none"/>
        </c:marker>
      </c:pivotFmt>
      <c:pivotFmt>
        <c:idx val="1"/>
        <c:spPr>
          <a:solidFill>
            <a:schemeClr val="accent1"/>
          </a:solidFill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OutputAnimal!$K$25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OutputAnimal!$J$26:$J$32</c:f>
              <c:strCache>
                <c:ptCount val="6"/>
                <c:pt idx="0">
                  <c:v>Fattening and draught cattle</c:v>
                </c:pt>
                <c:pt idx="1">
                  <c:v>Improved Dairy cattle</c:v>
                </c:pt>
                <c:pt idx="2">
                  <c:v>Horse</c:v>
                </c:pt>
                <c:pt idx="3">
                  <c:v>Donkeys</c:v>
                </c:pt>
                <c:pt idx="4">
                  <c:v>Local Dairy Cattle </c:v>
                </c:pt>
                <c:pt idx="5">
                  <c:v>Poultry - village conditions</c:v>
                </c:pt>
              </c:strCache>
            </c:strRef>
          </c:cat>
          <c:val>
            <c:numRef>
              <c:f>OutputAnimal!$K$26:$K$32</c:f>
              <c:numCache>
                <c:formatCode>0.0000</c:formatCode>
                <c:ptCount val="6"/>
                <c:pt idx="0">
                  <c:v>3.2</c:v>
                </c:pt>
                <c:pt idx="1">
                  <c:v>3.2</c:v>
                </c:pt>
                <c:pt idx="2">
                  <c:v>2.2000000000000002</c:v>
                </c:pt>
                <c:pt idx="3">
                  <c:v>2</c:v>
                </c:pt>
                <c:pt idx="4">
                  <c:v>1</c:v>
                </c:pt>
                <c:pt idx="5">
                  <c:v>9.6000000000000002E-2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794944"/>
        <c:axId val="39817216"/>
      </c:barChart>
      <c:catAx>
        <c:axId val="397949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39817216"/>
        <c:crosses val="autoZero"/>
        <c:auto val="1"/>
        <c:lblAlgn val="ctr"/>
        <c:lblOffset val="100"/>
        <c:noMultiLvlLbl val="0"/>
      </c:catAx>
      <c:valAx>
        <c:axId val="39817216"/>
        <c:scaling>
          <c:orientation val="minMax"/>
        </c:scaling>
        <c:delete val="0"/>
        <c:axPos val="l"/>
        <c:majorGridlines/>
        <c:numFmt formatCode="0.00" sourceLinked="0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397949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1"/>
    </mc:Choice>
    <mc:Fallback>
      <c:style val="31"/>
    </mc:Fallback>
  </mc:AlternateContent>
  <c:pivotSource>
    <c:name>[Feast 1.04-Exercise.xlsm]OutputAnimal!PivotTable6</c:name>
    <c:fmtId val="2"/>
  </c:pivotSource>
  <c:chart>
    <c:title>
      <c:tx>
        <c:rich>
          <a:bodyPr/>
          <a:lstStyle/>
          <a:p>
            <a:pPr algn="ctr">
              <a:defRPr lang="en-GB" sz="2400"/>
            </a:pPr>
            <a:r>
              <a:rPr lang="en-US" sz="2800" b="1" i="0" baseline="0" dirty="0"/>
              <a:t>Average </a:t>
            </a:r>
            <a:r>
              <a:rPr lang="en-US" sz="2800" b="1" i="0" baseline="0" dirty="0" smtClean="0"/>
              <a:t>Livestock </a:t>
            </a:r>
            <a:r>
              <a:rPr lang="en-US" sz="2800" b="1" i="0" baseline="0" dirty="0"/>
              <a:t>H</a:t>
            </a:r>
            <a:r>
              <a:rPr lang="en-US" sz="2800" b="1" i="0" baseline="0" dirty="0" smtClean="0"/>
              <a:t>oldings </a:t>
            </a:r>
            <a:r>
              <a:rPr lang="en-US" sz="2800" b="1" i="0" baseline="0" dirty="0"/>
              <a:t>per </a:t>
            </a:r>
            <a:r>
              <a:rPr lang="en-US" sz="2800" b="1" i="0" baseline="0" dirty="0" smtClean="0"/>
              <a:t>Household  </a:t>
            </a:r>
            <a:r>
              <a:rPr lang="en-US" sz="2800" b="1" i="0" baseline="0" dirty="0"/>
              <a:t>- </a:t>
            </a:r>
            <a:r>
              <a:rPr lang="en-US" sz="2800" b="1" i="0" baseline="0" dirty="0" smtClean="0"/>
              <a:t>Dominant </a:t>
            </a:r>
            <a:r>
              <a:rPr lang="en-US" sz="2800" b="1" i="0" baseline="0" dirty="0"/>
              <a:t>S</a:t>
            </a:r>
            <a:r>
              <a:rPr lang="en-US" sz="2800" b="1" i="0" baseline="0" dirty="0" smtClean="0"/>
              <a:t>pecies </a:t>
            </a:r>
            <a:r>
              <a:rPr lang="en-US" sz="2800" b="1" i="0" baseline="0" dirty="0"/>
              <a:t>(TLU)</a:t>
            </a:r>
            <a:endParaRPr lang="en-GB" sz="2800" b="1" i="0" baseline="0" dirty="0"/>
          </a:p>
        </c:rich>
      </c:tx>
      <c:layout>
        <c:manualLayout>
          <c:xMode val="edge"/>
          <c:yMode val="edge"/>
          <c:x val="0.13870759210654224"/>
          <c:y val="2.5542378848985341E-2"/>
        </c:manualLayout>
      </c:layout>
      <c:overlay val="0"/>
    </c:title>
    <c:autoTitleDeleted val="0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OutputAnimal!$N$25</c:f>
              <c:strCache>
                <c:ptCount val="1"/>
                <c:pt idx="0">
                  <c:v>Total</c:v>
                </c:pt>
              </c:strCache>
            </c:strRef>
          </c:tx>
          <c:invertIfNegative val="0"/>
          <c:cat>
            <c:strRef>
              <c:f>OutputAnimal!$M$26:$M$31</c:f>
              <c:strCache>
                <c:ptCount val="5"/>
                <c:pt idx="0">
                  <c:v>Fattening and draught cattle</c:v>
                </c:pt>
                <c:pt idx="1">
                  <c:v>Improved Dairy cattle</c:v>
                </c:pt>
                <c:pt idx="2">
                  <c:v>Horse</c:v>
                </c:pt>
                <c:pt idx="3">
                  <c:v>Donkeys</c:v>
                </c:pt>
                <c:pt idx="4">
                  <c:v>Local Dairy Cattle </c:v>
                </c:pt>
              </c:strCache>
            </c:strRef>
          </c:cat>
          <c:val>
            <c:numRef>
              <c:f>OutputAnimal!$N$26:$N$31</c:f>
              <c:numCache>
                <c:formatCode>0.0000</c:formatCode>
                <c:ptCount val="5"/>
                <c:pt idx="0">
                  <c:v>3.2</c:v>
                </c:pt>
                <c:pt idx="1">
                  <c:v>3.2</c:v>
                </c:pt>
                <c:pt idx="2">
                  <c:v>2.2000000000000002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915520"/>
        <c:axId val="39917056"/>
      </c:barChart>
      <c:catAx>
        <c:axId val="399155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39917056"/>
        <c:crosses val="autoZero"/>
        <c:auto val="1"/>
        <c:lblAlgn val="ctr"/>
        <c:lblOffset val="100"/>
        <c:noMultiLvlLbl val="0"/>
      </c:catAx>
      <c:valAx>
        <c:axId val="39917056"/>
        <c:scaling>
          <c:orientation val="minMax"/>
        </c:scaling>
        <c:delete val="0"/>
        <c:axPos val="l"/>
        <c:majorGridlines/>
        <c:numFmt formatCode="0.00" sourceLinked="0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399155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pivotSource>
    <c:name>[Feast 1.04-Exercise.xlsm]OutputPurchasedfeed!PivotTable4</c:name>
    <c:fmtId val="1"/>
  </c:pivotSource>
  <c:chart>
    <c:autoTitleDeleted val="1"/>
    <c:pivotFmts>
      <c:pivotFmt>
        <c:idx val="0"/>
        <c:marker>
          <c:symbol val="none"/>
        </c:marker>
        <c:dLbl>
          <c:idx val="0"/>
          <c:spPr/>
          <c:txPr>
            <a:bodyPr/>
            <a:lstStyle/>
            <a:p>
              <a:pPr>
                <a:defRPr sz="1000" b="0" i="0" u="none" strike="noStrike" baseline="0">
                  <a:solidFill>
                    <a:srgbClr val="000000"/>
                  </a:solidFill>
                  <a:latin typeface="Calibri"/>
                  <a:ea typeface="Calibri"/>
                  <a:cs typeface="Calibri"/>
                </a:defRPr>
              </a:pPr>
              <a:endParaRPr lang="en-US"/>
            </a:p>
          </c:txPr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1"/>
      </c:pivotFmt>
      <c:pivotFmt>
        <c:idx val="2"/>
        <c:dLbl>
          <c:idx val="0"/>
          <c:spPr/>
          <c:txPr>
            <a:bodyPr/>
            <a:lstStyle/>
            <a:p>
              <a:pPr>
                <a:defRPr sz="1000" b="0" i="0" u="none" strike="noStrike" baseline="0">
                  <a:solidFill>
                    <a:srgbClr val="000000"/>
                  </a:solidFill>
                  <a:latin typeface="Calibri"/>
                  <a:ea typeface="Calibri"/>
                  <a:cs typeface="Calibri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3"/>
        <c:marker>
          <c:symbol val="none"/>
        </c:marker>
        <c:dLbl>
          <c:idx val="0"/>
          <c:spPr/>
          <c:txPr>
            <a:bodyPr/>
            <a:lstStyle/>
            <a:p>
              <a:pPr>
                <a:defRPr lang="en-GB" sz="1000" b="0" i="0" u="none" strike="noStrike" baseline="0">
                  <a:solidFill>
                    <a:srgbClr val="000000"/>
                  </a:solidFill>
                  <a:latin typeface="Calibri"/>
                  <a:ea typeface="Calibri"/>
                  <a:cs typeface="Calibri"/>
                </a:defRPr>
              </a:pPr>
              <a:endParaRPr lang="en-US"/>
            </a:p>
          </c:txPr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4"/>
        <c:dLbl>
          <c:idx val="0"/>
          <c:dLblPos val="bestFit"/>
          <c:showLegendKey val="0"/>
          <c:showVal val="0"/>
          <c:showCatName val="1"/>
          <c:showSerName val="0"/>
          <c:showPercent val="1"/>
          <c:showBubbleSize val="0"/>
        </c:dLbl>
      </c:pivotFmt>
    </c:pivotFmts>
    <c:plotArea>
      <c:layout/>
      <c:pieChart>
        <c:varyColors val="1"/>
        <c:ser>
          <c:idx val="0"/>
          <c:order val="0"/>
          <c:tx>
            <c:strRef>
              <c:f>OutputPurchasedfeed!$C$25:$C$26</c:f>
              <c:strCache>
                <c:ptCount val="1"/>
                <c:pt idx="0">
                  <c:v>Total</c:v>
                </c:pt>
              </c:strCache>
            </c:strRef>
          </c:tx>
          <c:dLbls>
            <c:txPr>
              <a:bodyPr/>
              <a:lstStyle/>
              <a:p>
                <a:pPr>
                  <a:defRPr lang="en-GB"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OutputPurchasedfeed!$B$27:$B$32</c:f>
              <c:strCache>
                <c:ptCount val="5"/>
                <c:pt idx="0">
                  <c:v>Wheat (Triticum aestivum) - bran</c:v>
                </c:pt>
                <c:pt idx="1">
                  <c:v>Sugarcane (Saccharum officinarum) - molasses</c:v>
                </c:pt>
                <c:pt idx="2">
                  <c:v>Noug (Guizotia abyssinica) - cake</c:v>
                </c:pt>
                <c:pt idx="3">
                  <c:v>Linseed (Linum usitatissimum) - cake</c:v>
                </c:pt>
                <c:pt idx="4">
                  <c:v>Wheat (Triticum aestivum) - straw </c:v>
                </c:pt>
              </c:strCache>
            </c:strRef>
          </c:cat>
          <c:val>
            <c:numRef>
              <c:f>OutputPurchasedfeed!$C$27:$C$32</c:f>
              <c:numCache>
                <c:formatCode>#,##0.00</c:formatCode>
                <c:ptCount val="5"/>
                <c:pt idx="0">
                  <c:v>5200</c:v>
                </c:pt>
                <c:pt idx="1">
                  <c:v>120</c:v>
                </c:pt>
                <c:pt idx="2">
                  <c:v>100</c:v>
                </c:pt>
                <c:pt idx="3">
                  <c:v>120</c:v>
                </c:pt>
                <c:pt idx="4">
                  <c:v>2000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chemeClr val="accent3">
        <a:lumMod val="40000"/>
        <a:lumOff val="60000"/>
      </a:schemeClr>
    </a:solidFill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D6848A-BC62-4B17-A507-5DF37B45EB1A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8C624-A30C-47BD-B2FB-4E4581D89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397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8ACE31-D811-4697-9822-72CF76B281B7}" type="slidenum">
              <a:rPr lang="en-US"/>
              <a:pPr/>
              <a:t>1</a:t>
            </a:fld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AE84-C66B-403D-B0AF-98AEB17A278A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496-8F5F-46FD-A056-1304C251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AE84-C66B-403D-B0AF-98AEB17A278A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496-8F5F-46FD-A056-1304C251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AE84-C66B-403D-B0AF-98AEB17A278A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496-8F5F-46FD-A056-1304C251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AE84-C66B-403D-B0AF-98AEB17A278A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496-8F5F-46FD-A056-1304C251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AE84-C66B-403D-B0AF-98AEB17A278A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496-8F5F-46FD-A056-1304C251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AE84-C66B-403D-B0AF-98AEB17A278A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496-8F5F-46FD-A056-1304C251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AE84-C66B-403D-B0AF-98AEB17A278A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496-8F5F-46FD-A056-1304C251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AE84-C66B-403D-B0AF-98AEB17A278A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496-8F5F-46FD-A056-1304C251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AE84-C66B-403D-B0AF-98AEB17A278A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496-8F5F-46FD-A056-1304C251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AE84-C66B-403D-B0AF-98AEB17A278A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496-8F5F-46FD-A056-1304C251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AE84-C66B-403D-B0AF-98AEB17A278A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A3496-8F5F-46FD-A056-1304C251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4AE84-C66B-403D-B0AF-98AEB17A278A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A3496-8F5F-46FD-A056-1304C251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33400" y="1619250"/>
            <a:ext cx="7924800" cy="1047750"/>
          </a:xfrm>
        </p:spPr>
        <p:txBody>
          <a:bodyPr>
            <a:normAutofit fontScale="90000"/>
          </a:bodyPr>
          <a:lstStyle/>
          <a:p>
            <a:r>
              <a:rPr lang="en-GB" sz="2800" b="1" i="1" dirty="0" smtClean="0"/>
              <a:t>Ethiopian Livestock Feed (ELF) Project </a:t>
            </a:r>
            <a:br>
              <a:rPr lang="en-GB" sz="2800" b="1" i="1" dirty="0" smtClean="0"/>
            </a:b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FEAST Field Report - Sheep</a:t>
            </a: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endParaRPr lang="en-GB" sz="2000" dirty="0" smtClean="0">
              <a:solidFill>
                <a:schemeClr val="tx1"/>
              </a:solidFill>
            </a:endParaRPr>
          </a:p>
        </p:txBody>
      </p:sp>
      <p:pic>
        <p:nvPicPr>
          <p:cNvPr id="2052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44938" y="304800"/>
            <a:ext cx="1160462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2" descr="D:\My Pictures\logos\eiar_log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0" y="155575"/>
            <a:ext cx="92075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3" descr="D:\My Pictures\logos\ARARI_log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279400"/>
            <a:ext cx="12192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Rectangle 3"/>
          <p:cNvSpPr txBox="1">
            <a:spLocks noChangeArrowheads="1"/>
          </p:cNvSpPr>
          <p:nvPr/>
        </p:nvSpPr>
        <p:spPr bwMode="auto">
          <a:xfrm>
            <a:off x="0" y="5715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600" b="1" dirty="0" smtClean="0">
                <a:solidFill>
                  <a:srgbClr val="000000"/>
                </a:solidFill>
                <a:latin typeface="Arial" charset="0"/>
              </a:rPr>
              <a:t>By</a:t>
            </a:r>
          </a:p>
          <a:p>
            <a:pPr algn="ctr"/>
            <a:endParaRPr lang="en-GB" sz="1600" b="1" dirty="0" smtClean="0">
              <a:solidFill>
                <a:srgbClr val="000000"/>
              </a:solidFill>
              <a:latin typeface="Arial" charset="0"/>
            </a:endParaRPr>
          </a:p>
          <a:p>
            <a:pPr algn="ctr"/>
            <a:r>
              <a:rPr lang="en-GB" sz="1600" b="1" dirty="0" err="1" smtClean="0">
                <a:solidFill>
                  <a:srgbClr val="000000"/>
                </a:solidFill>
                <a:latin typeface="Arial" charset="0"/>
              </a:rPr>
              <a:t>Beneberu</a:t>
            </a:r>
            <a:r>
              <a:rPr lang="en-GB" sz="1600" b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1600" b="1" dirty="0" err="1" smtClean="0">
                <a:solidFill>
                  <a:srgbClr val="000000"/>
                </a:solidFill>
                <a:latin typeface="Arial" charset="0"/>
              </a:rPr>
              <a:t>Teferra</a:t>
            </a:r>
            <a:r>
              <a:rPr lang="en-GB" sz="1600" b="1" dirty="0" smtClean="0">
                <a:solidFill>
                  <a:srgbClr val="000000"/>
                </a:solidFill>
                <a:latin typeface="Arial" charset="0"/>
              </a:rPr>
              <a:t>, Solomon </a:t>
            </a:r>
            <a:r>
              <a:rPr lang="en-GB" sz="1600" b="1" dirty="0" err="1" smtClean="0">
                <a:solidFill>
                  <a:srgbClr val="000000"/>
                </a:solidFill>
                <a:latin typeface="Arial" charset="0"/>
              </a:rPr>
              <a:t>Gizaw</a:t>
            </a:r>
            <a:r>
              <a:rPr lang="en-GB" sz="1600" b="1" dirty="0" smtClean="0">
                <a:solidFill>
                  <a:srgbClr val="000000"/>
                </a:solidFill>
                <a:latin typeface="Arial" charset="0"/>
              </a:rPr>
              <a:t>, Lemma </a:t>
            </a:r>
            <a:r>
              <a:rPr lang="en-GB" sz="1600" b="1" dirty="0" err="1" smtClean="0">
                <a:solidFill>
                  <a:srgbClr val="000000"/>
                </a:solidFill>
                <a:latin typeface="Arial" charset="0"/>
              </a:rPr>
              <a:t>Yohanis</a:t>
            </a:r>
            <a:r>
              <a:rPr lang="en-GB" sz="1600" b="1" dirty="0" smtClean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GB" sz="1600" b="1" dirty="0" err="1" smtClean="0">
                <a:solidFill>
                  <a:srgbClr val="000000"/>
                </a:solidFill>
                <a:latin typeface="Arial" charset="0"/>
              </a:rPr>
              <a:t>Shenkute</a:t>
            </a:r>
            <a:r>
              <a:rPr lang="en-GB" sz="1600" b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1600" b="1" dirty="0" err="1" smtClean="0">
                <a:solidFill>
                  <a:srgbClr val="000000"/>
                </a:solidFill>
                <a:latin typeface="Arial" charset="0"/>
              </a:rPr>
              <a:t>Goshime</a:t>
            </a:r>
            <a:r>
              <a:rPr lang="en-GB" sz="1600" b="1" dirty="0" smtClean="0">
                <a:solidFill>
                  <a:srgbClr val="000000"/>
                </a:solidFill>
                <a:latin typeface="Arial" charset="0"/>
              </a:rPr>
              <a:t>, </a:t>
            </a:r>
          </a:p>
          <a:p>
            <a:pPr algn="ctr"/>
            <a:r>
              <a:rPr lang="en-GB" sz="1600" b="1" dirty="0" err="1" smtClean="0">
                <a:solidFill>
                  <a:srgbClr val="000000"/>
                </a:solidFill>
                <a:latin typeface="Arial" charset="0"/>
              </a:rPr>
              <a:t>Aschalew</a:t>
            </a:r>
            <a:r>
              <a:rPr lang="en-GB" sz="1600" b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1600" b="1" dirty="0" err="1" smtClean="0">
                <a:solidFill>
                  <a:srgbClr val="000000"/>
                </a:solidFill>
                <a:latin typeface="Arial" charset="0"/>
              </a:rPr>
              <a:t>Tsegahun</a:t>
            </a:r>
            <a:endParaRPr lang="en-GB" sz="16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0991" y="2570922"/>
            <a:ext cx="6096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Individual Livestock Holdings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097945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7620769"/>
              </p:ext>
            </p:extLst>
          </p:nvPr>
        </p:nvGraphicFramePr>
        <p:xfrm>
          <a:off x="457200" y="304800"/>
          <a:ext cx="8229600" cy="5821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8327608"/>
              </p:ext>
            </p:extLst>
          </p:nvPr>
        </p:nvGraphicFramePr>
        <p:xfrm>
          <a:off x="457200" y="228600"/>
          <a:ext cx="8229600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5032427"/>
              </p:ext>
            </p:extLst>
          </p:nvPr>
        </p:nvGraphicFramePr>
        <p:xfrm>
          <a:off x="457200" y="152400"/>
          <a:ext cx="8229600" cy="662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atin typeface="+mn-lt"/>
                <a:cs typeface="Times New Roman" pitchFamily="18" charset="0"/>
              </a:rPr>
              <a:t>Average Livestock Holdings and Uses 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latin typeface="+mn-lt"/>
                <a:cs typeface="Times New Roman" pitchFamily="18" charset="0"/>
              </a:rPr>
              <a:t>PRA Group </a:t>
            </a:r>
            <a:r>
              <a:rPr lang="en-US" sz="2400" b="1" dirty="0">
                <a:latin typeface="+mn-lt"/>
                <a:cs typeface="Times New Roman" pitchFamily="18" charset="0"/>
              </a:rPr>
              <a:t>D</a:t>
            </a:r>
            <a:r>
              <a:rPr lang="en-US" sz="2400" b="1" dirty="0" smtClean="0">
                <a:latin typeface="+mn-lt"/>
                <a:cs typeface="Times New Roman" pitchFamily="18" charset="0"/>
              </a:rPr>
              <a:t>iscussion</a:t>
            </a:r>
            <a:endParaRPr lang="en-US" sz="2400" b="1" dirty="0">
              <a:latin typeface="+mn-lt"/>
            </a:endParaRP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042" y="1295400"/>
            <a:ext cx="887747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Management of Livestock </a:t>
            </a:r>
            <a:r>
              <a:rPr lang="en-US" sz="3600" b="1" dirty="0"/>
              <a:t>S</a:t>
            </a:r>
            <a:r>
              <a:rPr lang="en-US" sz="3600" b="1" dirty="0" smtClean="0"/>
              <a:t>pecies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Housing: traditional livestock houses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Feeding practice: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open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grazing in communal areas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stall-feeding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Feed processing: chopping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maize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stover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preparation of mixed rations composed of molasses,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noug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cake and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atela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Management practices vary according to the season; e.g. oxen are supplemented during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Feb. to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April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b="1" dirty="0" smtClean="0"/>
              <a:t>Quantity of Feed </a:t>
            </a:r>
            <a:r>
              <a:rPr lang="en-US" sz="3100" b="1" dirty="0"/>
              <a:t>P</a:t>
            </a:r>
            <a:r>
              <a:rPr lang="en-US" sz="3100" b="1" dirty="0" smtClean="0"/>
              <a:t>urchased over a 12 month </a:t>
            </a:r>
            <a:r>
              <a:rPr lang="en-US" sz="3100" b="1" dirty="0"/>
              <a:t>P</a:t>
            </a:r>
            <a:r>
              <a:rPr lang="en-US" sz="3100" b="1" dirty="0" smtClean="0"/>
              <a:t>eriod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9817759"/>
              </p:ext>
            </p:extLst>
          </p:nvPr>
        </p:nvGraphicFramePr>
        <p:xfrm>
          <a:off x="457200" y="1219200"/>
          <a:ext cx="8229600" cy="490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DM Content of Total </a:t>
            </a:r>
            <a:r>
              <a:rPr lang="en-US" sz="3600" b="1" dirty="0"/>
              <a:t>D</a:t>
            </a:r>
            <a:r>
              <a:rPr lang="en-US" sz="3600" b="1" dirty="0" smtClean="0"/>
              <a:t>iet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031089"/>
              </p:ext>
            </p:extLst>
          </p:nvPr>
        </p:nvGraphicFramePr>
        <p:xfrm>
          <a:off x="457200" y="1066800"/>
          <a:ext cx="82296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ME Content of Total </a:t>
            </a:r>
            <a:r>
              <a:rPr lang="en-US" sz="3200" b="1" dirty="0"/>
              <a:t>D</a:t>
            </a:r>
            <a:r>
              <a:rPr lang="en-US" sz="3200" b="1" dirty="0" smtClean="0"/>
              <a:t>iet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6109358"/>
              </p:ext>
            </p:extLst>
          </p:nvPr>
        </p:nvGraphicFramePr>
        <p:xfrm>
          <a:off x="457200" y="1295400"/>
          <a:ext cx="8229600" cy="4830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Input and services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 fontScale="70000" lnSpcReduction="20000"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There is no credit service in the area 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local credit and saving cooperative is yet to build its capacity to give credit services</a:t>
            </a: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There is land shortage due to high population pressure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There is no fallowing practice in the area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More than one cropping per year is practiced</a:t>
            </a:r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Inputs like fertilizer (Urea and DAP), cement and irrigation equipments are available in the market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However, services are not timely and of standard quality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Introduction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50000"/>
              </a:lnSpc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Survey Methodology: PRA and Individual interviews</a:t>
            </a:r>
          </a:p>
          <a:p>
            <a:pPr>
              <a:lnSpc>
                <a:spcPct val="150000"/>
              </a:lnSpc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Name of </a:t>
            </a:r>
            <a:r>
              <a:rPr lang="en-US" sz="3800" dirty="0" err="1" smtClean="0">
                <a:latin typeface="Times New Roman" pitchFamily="18" charset="0"/>
                <a:cs typeface="Times New Roman" pitchFamily="18" charset="0"/>
              </a:rPr>
              <a:t>Kebele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3800" dirty="0" err="1" smtClean="0">
                <a:latin typeface="Times New Roman" pitchFamily="18" charset="0"/>
                <a:cs typeface="Times New Roman" pitchFamily="18" charset="0"/>
              </a:rPr>
              <a:t>Godino</a:t>
            </a:r>
            <a:endParaRPr lang="en-US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Name of </a:t>
            </a:r>
            <a:r>
              <a:rPr lang="en-US" sz="3800" dirty="0" err="1" smtClean="0">
                <a:latin typeface="Times New Roman" pitchFamily="18" charset="0"/>
                <a:cs typeface="Times New Roman" pitchFamily="18" charset="0"/>
              </a:rPr>
              <a:t>Woreda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sz="3800" dirty="0" err="1" smtClean="0">
                <a:latin typeface="Times New Roman" pitchFamily="18" charset="0"/>
                <a:cs typeface="Times New Roman" pitchFamily="18" charset="0"/>
              </a:rPr>
              <a:t>Ada’a</a:t>
            </a:r>
            <a:endParaRPr lang="en-US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Country: Ethiopia</a:t>
            </a:r>
          </a:p>
          <a:p>
            <a:pPr>
              <a:lnSpc>
                <a:spcPct val="150000"/>
              </a:lnSpc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Number of participants present: 4 males and 1 female</a:t>
            </a:r>
          </a:p>
          <a:p>
            <a:pPr>
              <a:lnSpc>
                <a:spcPct val="150000"/>
              </a:lnSpc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Date:  14/03/2012</a:t>
            </a:r>
          </a:p>
          <a:p>
            <a:pPr>
              <a:lnSpc>
                <a:spcPct val="150000"/>
              </a:lnSpc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Start time of PRA: 10:55 </a:t>
            </a:r>
            <a:r>
              <a:rPr lang="en-US" sz="3800" dirty="0" err="1" smtClean="0">
                <a:latin typeface="Times New Roman" pitchFamily="18" charset="0"/>
                <a:cs typeface="Times New Roman" pitchFamily="18" charset="0"/>
              </a:rPr>
              <a:t>a.m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lnSpc>
                <a:spcPct val="150000"/>
              </a:lnSpc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Finish time of PRA:  12:25 </a:t>
            </a:r>
            <a:r>
              <a:rPr lang="en-US" sz="3800" dirty="0" err="1" smtClean="0">
                <a:latin typeface="Times New Roman" pitchFamily="18" charset="0"/>
                <a:cs typeface="Times New Roman" pitchFamily="18" charset="0"/>
              </a:rPr>
              <a:t>p.m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 			</a:t>
            </a:r>
          </a:p>
          <a:p>
            <a:pPr>
              <a:lnSpc>
                <a:spcPct val="150000"/>
              </a:lnSpc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Total time: 1:30 hr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Availability of Feed Resources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200" b="1" dirty="0" smtClean="0"/>
              <a:t>Fodder Crops </a:t>
            </a:r>
            <a:r>
              <a:rPr lang="en-AU" sz="3200" b="1" dirty="0"/>
              <a:t>G</a:t>
            </a:r>
            <a:r>
              <a:rPr lang="en-AU" sz="3200" b="1" dirty="0" smtClean="0"/>
              <a:t>rown at </a:t>
            </a:r>
            <a:r>
              <a:rPr lang="en-AU" sz="3200" b="1" dirty="0" err="1" smtClean="0"/>
              <a:t>Gudino</a:t>
            </a:r>
            <a:endParaRPr lang="en-US" sz="3200" b="1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918175923"/>
              </p:ext>
            </p:extLst>
          </p:nvPr>
        </p:nvGraphicFramePr>
        <p:xfrm>
          <a:off x="609600" y="1371600"/>
          <a:ext cx="79248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Dominant Fodder </a:t>
            </a:r>
            <a:r>
              <a:rPr lang="en-US" sz="3200" b="1" dirty="0"/>
              <a:t>C</a:t>
            </a:r>
            <a:r>
              <a:rPr lang="en-US" sz="3200" b="1" dirty="0" smtClean="0"/>
              <a:t>rops </a:t>
            </a:r>
            <a:r>
              <a:rPr lang="en-US" sz="3200" b="1" dirty="0"/>
              <a:t>G</a:t>
            </a:r>
            <a:r>
              <a:rPr lang="en-US" sz="3200" b="1" dirty="0" smtClean="0"/>
              <a:t>rown at </a:t>
            </a:r>
            <a:r>
              <a:rPr lang="en-US" sz="3200" b="1" dirty="0" err="1" smtClean="0"/>
              <a:t>Gudino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Veterinary </a:t>
            </a:r>
            <a:r>
              <a:rPr lang="en-US" sz="3600" b="1" dirty="0">
                <a:latin typeface="Calibri" pitchFamily="34" charset="0"/>
                <a:cs typeface="Calibri" pitchFamily="34" charset="0"/>
              </a:rPr>
              <a:t>S</a:t>
            </a: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ervices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Generally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veterinary services are inadequately supplied to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area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Only one assistant veterinarian for the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ebele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Cost of Government Veterinary service is fair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Private vet services are too expensive for the farmers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Breeding Services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Availability of AI – not available adequately, serving large population with one technician and few equipments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Price of semen and AI service –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Gov’t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it is 23Birr/cow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Private it is 210 Birr/cow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Rate of repeat services – at least 3 times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Price of bull services – it is about 100Birr but mostly with free if the farmer friendship is well recognized and the bull is mostly local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3. Problems, Issues, Opportunities within the Livestock </a:t>
            </a:r>
            <a:r>
              <a:rPr lang="en-US" sz="3600" b="1" dirty="0">
                <a:latin typeface="Calibri" pitchFamily="34" charset="0"/>
                <a:cs typeface="Calibri" pitchFamily="34" charset="0"/>
              </a:rPr>
              <a:t>S</a:t>
            </a: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ystem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/>
              <a:t> 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ajor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problems faced by farmers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opportunities: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100" b="1" dirty="0">
                <a:latin typeface="Times New Roman" pitchFamily="18" charset="0"/>
                <a:cs typeface="Times New Roman" pitchFamily="18" charset="0"/>
              </a:rPr>
              <a:t>Problem 1:  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Artificial insemination service (AI)</a:t>
            </a:r>
            <a:endParaRPr lang="en-US" sz="31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Opportunity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en-US" sz="31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AI service should </a:t>
            </a:r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be available in time and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AI technicians need to be </a:t>
            </a:r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on their work place as they are sometime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not available when </a:t>
            </a:r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they are needed. </a:t>
            </a:r>
          </a:p>
          <a:p>
            <a:pPr lvl="0"/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AI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kit should be provided to farmer AI technicians who are already trained</a:t>
            </a:r>
            <a:endParaRPr lang="en-US" sz="31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1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Problem 2:  Improved </a:t>
            </a:r>
            <a:r>
              <a:rPr lang="en-US" sz="3100" b="1" dirty="0">
                <a:latin typeface="Times New Roman" pitchFamily="18" charset="0"/>
                <a:cs typeface="Times New Roman" pitchFamily="18" charset="0"/>
              </a:rPr>
              <a:t>breeding stock (cow, heifer)</a:t>
            </a:r>
            <a:endParaRPr lang="en-US" sz="31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Opportunity:</a:t>
            </a:r>
            <a:endParaRPr lang="en-US" sz="31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High blood level of improved cow/heifer from known sources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6324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Problem 3: 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eed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Opportunity:</a:t>
            </a:r>
            <a:endParaRPr lang="en-US" sz="2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Forage Seed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with affordable price</a:t>
            </a: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Feed (concentrate) with good quality</a:t>
            </a:r>
          </a:p>
          <a:p>
            <a:pPr>
              <a:buNone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Problem 4: 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dvisory 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service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Opportunity:  </a:t>
            </a:r>
            <a:endParaRPr lang="en-US" sz="26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Working with research and extension</a:t>
            </a:r>
          </a:p>
          <a:p>
            <a:pPr lvl="0"/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Training and experience sharing</a:t>
            </a:r>
          </a:p>
          <a:p>
            <a:pPr lvl="0">
              <a:lnSpc>
                <a:spcPct val="150000"/>
              </a:lnSpc>
              <a:buNone/>
            </a:pPr>
            <a:endParaRPr lang="en-US" sz="2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2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Problem </a:t>
            </a:r>
            <a:r>
              <a:rPr lang="en-US" sz="2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5:  </a:t>
            </a:r>
            <a:r>
              <a:rPr lang="en-US" sz="2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Milk </a:t>
            </a:r>
            <a:r>
              <a:rPr lang="en-US" sz="2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market</a:t>
            </a:r>
            <a:endParaRPr lang="en-US" sz="2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2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Opportunity: </a:t>
            </a:r>
            <a:endParaRPr lang="en-US" sz="2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Improving the capacity of local cooperative towards working in provision of input and use as the outlet of </a:t>
            </a:r>
            <a:r>
              <a:rPr lang="en-US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outputs</a:t>
            </a:r>
            <a:endParaRPr lang="en-US" sz="2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Support from government to alleviate market </a:t>
            </a:r>
            <a:r>
              <a:rPr lang="en-US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problems</a:t>
            </a:r>
            <a:endParaRPr lang="en-US" sz="2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latin typeface="Calibri" pitchFamily="34" charset="0"/>
                <a:cs typeface="Calibri" pitchFamily="34" charset="0"/>
              </a:rPr>
              <a:t>Pairwise 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C</a:t>
            </a:r>
            <a:r>
              <a:rPr lang="en-US" sz="3200" b="1" dirty="0" smtClean="0">
                <a:latin typeface="Calibri" pitchFamily="34" charset="0"/>
                <a:cs typeface="Calibri" pitchFamily="34" charset="0"/>
              </a:rPr>
              <a:t>omparisons 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of </a:t>
            </a:r>
            <a:r>
              <a:rPr lang="en-US" sz="3200" b="1" dirty="0" smtClean="0">
                <a:latin typeface="Calibri" pitchFamily="34" charset="0"/>
                <a:cs typeface="Calibri" pitchFamily="34" charset="0"/>
              </a:rPr>
              <a:t>Farmers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’ </a:t>
            </a:r>
            <a:r>
              <a:rPr lang="en-US" sz="3200" b="1" dirty="0" smtClean="0">
                <a:latin typeface="Calibri" pitchFamily="34" charset="0"/>
                <a:cs typeface="Calibri" pitchFamily="34" charset="0"/>
              </a:rPr>
              <a:t>Problems </a:t>
            </a:r>
            <a:endParaRPr lang="en-US" sz="32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5454" y="1371601"/>
            <a:ext cx="7317946" cy="5268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+mn-lt"/>
                <a:cs typeface="Times New Roman" pitchFamily="18" charset="0"/>
              </a:rPr>
              <a:t>Pairwise </a:t>
            </a:r>
            <a:r>
              <a:rPr lang="en-US" sz="3200" b="1" dirty="0">
                <a:latin typeface="+mn-lt"/>
                <a:cs typeface="Times New Roman" pitchFamily="18" charset="0"/>
              </a:rPr>
              <a:t>C</a:t>
            </a:r>
            <a:r>
              <a:rPr lang="en-US" sz="3200" b="1" dirty="0" smtClean="0">
                <a:latin typeface="+mn-lt"/>
                <a:cs typeface="Times New Roman" pitchFamily="18" charset="0"/>
              </a:rPr>
              <a:t>omparisons </a:t>
            </a:r>
            <a:r>
              <a:rPr lang="en-US" sz="3200" b="1" dirty="0">
                <a:latin typeface="+mn-lt"/>
                <a:cs typeface="Times New Roman" pitchFamily="18" charset="0"/>
              </a:rPr>
              <a:t>S</a:t>
            </a:r>
            <a:r>
              <a:rPr lang="en-US" sz="3200" b="1" dirty="0" smtClean="0">
                <a:latin typeface="+mn-lt"/>
                <a:cs typeface="Times New Roman" pitchFamily="18" charset="0"/>
              </a:rPr>
              <a:t>ummary</a:t>
            </a:r>
            <a:endParaRPr lang="en-US" sz="3200" b="1" dirty="0">
              <a:latin typeface="+mn-lt"/>
            </a:endParaRPr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828800"/>
            <a:ext cx="8718129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5800" y="4114800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marketing of milk as considered the most important problem, while livestock feeds was the least of their problems. Advisory service was not considered a problem at all.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4800" dirty="0" smtClean="0">
                <a:solidFill>
                  <a:srgbClr val="002060"/>
                </a:solidFill>
              </a:rPr>
              <a:t>THANK YOU</a:t>
            </a:r>
            <a:endParaRPr lang="en-US" sz="4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General Farming System Description</a:t>
            </a:r>
            <a:endParaRPr lang="en-US" sz="2800" b="1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5893235"/>
              </p:ext>
            </p:extLst>
          </p:nvPr>
        </p:nvGraphicFramePr>
        <p:xfrm>
          <a:off x="685800" y="2286000"/>
          <a:ext cx="79248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990600" y="1524000"/>
            <a:ext cx="7467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average farm size (cultivable land) is 1.5 ha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The average household size is 7 persons</a:t>
            </a:r>
          </a:p>
          <a:p>
            <a:pPr lvl="1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057060461"/>
              </p:ext>
            </p:extLst>
          </p:nvPr>
        </p:nvGraphicFramePr>
        <p:xfrm>
          <a:off x="228600" y="228600"/>
          <a:ext cx="8686800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458200" cy="4876800"/>
          </a:xfrm>
        </p:spPr>
        <p:txBody>
          <a:bodyPr>
            <a:normAutofit/>
          </a:bodyPr>
          <a:lstStyle/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Rainfall pattern scored from 0 (not available) to 5 (highly available)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2819400"/>
          <a:ext cx="8686795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1994"/>
                <a:gridCol w="574436"/>
                <a:gridCol w="668215"/>
                <a:gridCol w="668215"/>
                <a:gridCol w="668215"/>
                <a:gridCol w="668215"/>
                <a:gridCol w="668215"/>
                <a:gridCol w="668215"/>
                <a:gridCol w="668215"/>
                <a:gridCol w="668215"/>
                <a:gridCol w="668215"/>
                <a:gridCol w="668215"/>
                <a:gridCol w="668215"/>
              </a:tblGrid>
              <a:tr h="68543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Months 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Jan 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Feb 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March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April 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May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June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July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Calibri"/>
                          <a:cs typeface="Times New Roman"/>
                        </a:rPr>
                        <a:t>Aug. 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Sept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Oct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Nov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Dec. 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957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Rainfall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Calibri"/>
                          <a:cs typeface="Times New Roman"/>
                        </a:rPr>
                        <a:t>pattern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/>
              <a:t>Rainfall Pattern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Cropping Seasons at </a:t>
            </a:r>
            <a:r>
              <a:rPr lang="en-US" sz="3600" b="1" dirty="0" err="1" smtClean="0"/>
              <a:t>Gudino</a:t>
            </a:r>
            <a:r>
              <a:rPr lang="en-US" sz="3600" b="1" dirty="0" smtClean="0"/>
              <a:t> District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219200"/>
          <a:ext cx="8915400" cy="2898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0253"/>
                <a:gridCol w="511347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60635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Name of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season 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Jan 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Feb 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March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April 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May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June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July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Calibri"/>
                          <a:cs typeface="Times New Roman"/>
                        </a:rPr>
                        <a:t>Aug. 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Sept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Oct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Nov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Dec. 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46250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err="1" smtClean="0">
                          <a:latin typeface="Times New Roman"/>
                          <a:ea typeface="Calibri"/>
                          <a:cs typeface="Times New Roman"/>
                        </a:rPr>
                        <a:t>Belg</a:t>
                      </a:r>
                      <a:endParaRPr lang="en-US" sz="1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latin typeface="Times New Roman"/>
                          <a:ea typeface="Calibri"/>
                          <a:cs typeface="Times New Roman"/>
                        </a:rPr>
                        <a:t>(irrigation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46250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Mehir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28600" y="4537503"/>
            <a:ext cx="861059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Irrigation is available to 85% of households through different land acquisition arrangements (rent, share, etc.)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1497974"/>
              </p:ext>
            </p:extLst>
          </p:nvPr>
        </p:nvGraphicFramePr>
        <p:xfrm>
          <a:off x="0" y="0"/>
          <a:ext cx="9144000" cy="678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6127477"/>
              </p:ext>
            </p:extLst>
          </p:nvPr>
        </p:nvGraphicFramePr>
        <p:xfrm>
          <a:off x="152400" y="0"/>
          <a:ext cx="8534400" cy="647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err="1" smtClean="0"/>
              <a:t>Labour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Labour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is available, mostly family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labour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is used</a:t>
            </a:r>
          </a:p>
          <a:p>
            <a:pPr lvl="0">
              <a:lnSpc>
                <a:spcPct val="150000"/>
              </a:lnSpc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Labour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requirement peaks during October – January (peak harvest time)</a:t>
            </a:r>
          </a:p>
          <a:p>
            <a:pPr lvl="0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Wage rate ranges  from 34 to 50 Birr per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manday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About 4% of the household members leave the farm for off-farm work or education daily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670</Words>
  <Application>Microsoft Office PowerPoint</Application>
  <PresentationFormat>On-screen Show (4:3)</PresentationFormat>
  <Paragraphs>171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Ethiopian Livestock Feed (ELF) Project  FEAST Field Report - Sheep </vt:lpstr>
      <vt:lpstr>Introduction</vt:lpstr>
      <vt:lpstr>General Farming System Description</vt:lpstr>
      <vt:lpstr>PowerPoint Presentation</vt:lpstr>
      <vt:lpstr>PowerPoint Presentation</vt:lpstr>
      <vt:lpstr>Cropping Seasons at Gudino District </vt:lpstr>
      <vt:lpstr>PowerPoint Presentation</vt:lpstr>
      <vt:lpstr>PowerPoint Presentation</vt:lpstr>
      <vt:lpstr>Labour</vt:lpstr>
      <vt:lpstr>Individual Livestock Holdings</vt:lpstr>
      <vt:lpstr>PowerPoint Presentation</vt:lpstr>
      <vt:lpstr>PowerPoint Presentation</vt:lpstr>
      <vt:lpstr>PowerPoint Presentation</vt:lpstr>
      <vt:lpstr>Average Livestock Holdings and Uses   PRA Group Discussion</vt:lpstr>
      <vt:lpstr>Management of Livestock Species </vt:lpstr>
      <vt:lpstr>Quantity of Feed Purchased over a 12 month Period </vt:lpstr>
      <vt:lpstr>DM Content of Total Diet </vt:lpstr>
      <vt:lpstr>ME Content of Total Diet</vt:lpstr>
      <vt:lpstr>Input and services</vt:lpstr>
      <vt:lpstr>Availability of Feed Resources</vt:lpstr>
      <vt:lpstr>Fodder Crops Grown at Gudino</vt:lpstr>
      <vt:lpstr>Dominant Fodder Crops Grown at Gudino </vt:lpstr>
      <vt:lpstr>Veterinary Services </vt:lpstr>
      <vt:lpstr>Breeding Services </vt:lpstr>
      <vt:lpstr>3. Problems, Issues, Opportunities within the Livestock System </vt:lpstr>
      <vt:lpstr>PowerPoint Presentation</vt:lpstr>
      <vt:lpstr>Pairwise Comparisons of Farmers’ Problems </vt:lpstr>
      <vt:lpstr>Pairwise Comparisons Summary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 report</dc:title>
  <dc:creator>toshiba</dc:creator>
  <cp:lastModifiedBy>Wamatu, Jane</cp:lastModifiedBy>
  <cp:revision>33</cp:revision>
  <dcterms:created xsi:type="dcterms:W3CDTF">2012-03-15T05:44:44Z</dcterms:created>
  <dcterms:modified xsi:type="dcterms:W3CDTF">2012-03-16T10:43:17Z</dcterms:modified>
</cp:coreProperties>
</file>